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318" r:id="rId14"/>
    <p:sldId id="322" r:id="rId15"/>
    <p:sldId id="315" r:id="rId16"/>
    <p:sldId id="316" r:id="rId17"/>
    <p:sldId id="269" r:id="rId18"/>
    <p:sldId id="265" r:id="rId19"/>
    <p:sldId id="270" r:id="rId20"/>
    <p:sldId id="271" r:id="rId21"/>
    <p:sldId id="273" r:id="rId22"/>
    <p:sldId id="272" r:id="rId23"/>
    <p:sldId id="274" r:id="rId24"/>
    <p:sldId id="275" r:id="rId25"/>
    <p:sldId id="276" r:id="rId26"/>
    <p:sldId id="277" r:id="rId27"/>
    <p:sldId id="278" r:id="rId28"/>
    <p:sldId id="317" r:id="rId29"/>
    <p:sldId id="279" r:id="rId30"/>
    <p:sldId id="280" r:id="rId31"/>
    <p:sldId id="281" r:id="rId32"/>
    <p:sldId id="282" r:id="rId33"/>
    <p:sldId id="283" r:id="rId34"/>
    <p:sldId id="319" r:id="rId35"/>
    <p:sldId id="320" r:id="rId36"/>
    <p:sldId id="321" r:id="rId37"/>
    <p:sldId id="314" r:id="rId3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10" autoAdjust="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F9097-BBDC-4738-BE3A-00560D1BB938}" type="datetimeFigureOut">
              <a:rPr lang="es-CO" smtClean="0"/>
              <a:t>25/05/2019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43D6C-2D27-40DE-AB14-641D41256430}" type="slidenum">
              <a:rPr lang="es-CO" smtClean="0"/>
              <a:t>‹Nº›</a:t>
            </a:fld>
            <a:endParaRPr lang="es-CO"/>
          </a:p>
        </p:txBody>
      </p:sp>
    </p:spTree>
    <p:extLst>
      <p:ext uri="{BB962C8B-B14F-4D97-AF65-F5344CB8AC3E}">
        <p14:creationId xmlns:p14="http://schemas.microsoft.com/office/powerpoint/2010/main" val="239541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B265780-1425-49E4-9B15-3540096CF5A3}"/>
              </a:ext>
            </a:extLst>
          </p:cNvPr>
          <p:cNvSpPr>
            <a:spLocks noGrp="1" noRot="1" noChangeAspect="1" noChangeArrowheads="1" noTextEdit="1"/>
          </p:cNvSpPr>
          <p:nvPr>
            <p:ph type="sldImg"/>
          </p:nvPr>
        </p:nvSpPr>
        <p:spPr bwMode="auto">
          <a:xfrm>
            <a:off x="1131888" y="688975"/>
            <a:ext cx="4594225" cy="34464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D71AA664-B9C0-438F-8149-14A874E8A983}"/>
              </a:ext>
            </a:extLst>
          </p:cNvPr>
          <p:cNvSpPr>
            <a:spLocks noGrp="1" noChangeArrowheads="1"/>
          </p:cNvSpPr>
          <p:nvPr>
            <p:ph type="body" idx="1"/>
          </p:nvPr>
        </p:nvSpPr>
        <p:spPr bwMode="auto">
          <a:xfrm>
            <a:off x="685800" y="4365625"/>
            <a:ext cx="5486400" cy="41354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altLang="es-CO"/>
              <a:t>El movimiento de las olas es similar al movimiento vehicular. Entre mayor es la velocidad en una autopista, los carros se desplazan a mayor distancia unos de otros, en la medida que la velocidad disminuye los carros se mueven unos más próximos a los otros. Cuando en el mar hay más profundidad, la longitud de olas es mayor, en la medida que la profundidad disminuye también lo hace la longitud de onda, conservando la altura. Esto hace que la navegación en partes pandas sea muy movida. </a:t>
            </a:r>
          </a:p>
        </p:txBody>
      </p:sp>
    </p:spTree>
    <p:extLst>
      <p:ext uri="{BB962C8B-B14F-4D97-AF65-F5344CB8AC3E}">
        <p14:creationId xmlns:p14="http://schemas.microsoft.com/office/powerpoint/2010/main" val="309777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C5F56E9-E707-4164-AD4C-B920CCFE344A}"/>
              </a:ext>
            </a:extLst>
          </p:cNvPr>
          <p:cNvSpPr>
            <a:spLocks noGrp="1" noRot="1" noChangeAspect="1" noChangeArrowheads="1" noTextEdit="1"/>
          </p:cNvSpPr>
          <p:nvPr>
            <p:ph type="sldImg"/>
          </p:nvPr>
        </p:nvSpPr>
        <p:spPr bwMode="auto">
          <a:xfrm>
            <a:off x="1131888" y="688975"/>
            <a:ext cx="4594225" cy="34464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359123B0-D76C-4B33-B231-BE1E150915B5}"/>
              </a:ext>
            </a:extLst>
          </p:cNvPr>
          <p:cNvSpPr>
            <a:spLocks noGrp="1" noChangeArrowheads="1"/>
          </p:cNvSpPr>
          <p:nvPr>
            <p:ph type="body" idx="1"/>
          </p:nvPr>
        </p:nvSpPr>
        <p:spPr bwMode="auto">
          <a:xfrm>
            <a:off x="685800" y="4365625"/>
            <a:ext cx="5486400" cy="41354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O" altLang="es-CO"/>
              <a:t>La marea es el movimiento del agua a causa del efecto gravitacional de la Luna principalmente y del Sol secundariamente. El nivel del agua sube hasta alcanzar la plena alta y al cabo de seis horas aproximadamente desciende hasta llegar a la plena baja.</a:t>
            </a:r>
          </a:p>
        </p:txBody>
      </p:sp>
    </p:spTree>
    <p:extLst>
      <p:ext uri="{BB962C8B-B14F-4D97-AF65-F5344CB8AC3E}">
        <p14:creationId xmlns:p14="http://schemas.microsoft.com/office/powerpoint/2010/main" val="3922589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defRPr>
                <a:solidFill>
                  <a:srgbClr val="FF0000"/>
                </a:solidFill>
              </a:defRPr>
            </a:lvl1p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Tree>
    <p:extLst>
      <p:ext uri="{BB962C8B-B14F-4D97-AF65-F5344CB8AC3E}">
        <p14:creationId xmlns:p14="http://schemas.microsoft.com/office/powerpoint/2010/main" val="358679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4C283D31-3CDC-46BA-90C9-F7397CB8C2A9}" type="datetimeFigureOut">
              <a:rPr lang="es-CO" smtClean="0"/>
              <a:t>25/05/2019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4D82DF4-66CA-4883-B980-C3F1E34FCDFD}" type="slidenum">
              <a:rPr lang="es-CO" smtClean="0"/>
              <a:t>‹Nº›</a:t>
            </a:fld>
            <a:endParaRPr lang="es-CO"/>
          </a:p>
        </p:txBody>
      </p:sp>
    </p:spTree>
    <p:extLst>
      <p:ext uri="{BB962C8B-B14F-4D97-AF65-F5344CB8AC3E}">
        <p14:creationId xmlns:p14="http://schemas.microsoft.com/office/powerpoint/2010/main" val="328342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4C283D31-3CDC-46BA-90C9-F7397CB8C2A9}" type="datetimeFigureOut">
              <a:rPr lang="es-CO" smtClean="0"/>
              <a:t>25/05/2019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4D82DF4-66CA-4883-B980-C3F1E34FCDFD}" type="slidenum">
              <a:rPr lang="es-CO" smtClean="0"/>
              <a:t>‹Nº›</a:t>
            </a:fld>
            <a:endParaRPr lang="es-CO"/>
          </a:p>
        </p:txBody>
      </p:sp>
    </p:spTree>
    <p:extLst>
      <p:ext uri="{BB962C8B-B14F-4D97-AF65-F5344CB8AC3E}">
        <p14:creationId xmlns:p14="http://schemas.microsoft.com/office/powerpoint/2010/main" val="3263339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58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4648200" y="1981200"/>
            <a:ext cx="3810000" cy="4114800"/>
          </a:xfrm>
        </p:spPr>
        <p:txBody>
          <a:bodyPr/>
          <a:lstStyle/>
          <a:p>
            <a:pPr lvl="0"/>
            <a:endParaRPr lang="es-ES" noProof="0"/>
          </a:p>
        </p:txBody>
      </p:sp>
      <p:sp>
        <p:nvSpPr>
          <p:cNvPr id="5" name="4 Marcador de fecha">
            <a:extLst>
              <a:ext uri="{FF2B5EF4-FFF2-40B4-BE49-F238E27FC236}">
                <a16:creationId xmlns:a16="http://schemas.microsoft.com/office/drawing/2014/main" id="{33284F5A-A1D8-47F7-A58A-E502637451C6}"/>
              </a:ext>
            </a:extLst>
          </p:cNvPr>
          <p:cNvSpPr>
            <a:spLocks noGrp="1"/>
          </p:cNvSpPr>
          <p:nvPr>
            <p:ph type="dt" sz="half" idx="10"/>
          </p:nvPr>
        </p:nvSpPr>
        <p:spPr/>
        <p:txBody>
          <a:bodyPr/>
          <a:lstStyle>
            <a:lvl1pPr>
              <a:defRPr/>
            </a:lvl1pPr>
          </a:lstStyle>
          <a:p>
            <a:pPr>
              <a:defRPr/>
            </a:pPr>
            <a:endParaRPr lang="es-ES"/>
          </a:p>
        </p:txBody>
      </p:sp>
    </p:spTree>
    <p:extLst>
      <p:ext uri="{BB962C8B-B14F-4D97-AF65-F5344CB8AC3E}">
        <p14:creationId xmlns:p14="http://schemas.microsoft.com/office/powerpoint/2010/main" val="331900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889843"/>
            <a:ext cx="8229600" cy="1143000"/>
          </a:xfrm>
        </p:spPr>
        <p:txBody>
          <a:bodyPr/>
          <a:lstStyle>
            <a:lvl1pPr>
              <a:defRPr>
                <a:solidFill>
                  <a:srgbClr val="FFFF00"/>
                </a:solidFill>
              </a:defRPr>
            </a:lvl1pPr>
          </a:lstStyle>
          <a:p>
            <a:r>
              <a:rPr lang="es-ES" dirty="0"/>
              <a:t>Haga clic para modificar el estilo de título del patrón</a:t>
            </a:r>
            <a:endParaRPr lang="es-CO" dirty="0"/>
          </a:p>
        </p:txBody>
      </p:sp>
      <p:sp>
        <p:nvSpPr>
          <p:cNvPr id="3" name="2 Marcador de contenido"/>
          <p:cNvSpPr>
            <a:spLocks noGrp="1"/>
          </p:cNvSpPr>
          <p:nvPr>
            <p:ph idx="1"/>
          </p:nvPr>
        </p:nvSpPr>
        <p:spPr>
          <a:xfrm>
            <a:off x="457200" y="2215405"/>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172732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C283D31-3CDC-46BA-90C9-F7397CB8C2A9}" type="datetimeFigureOut">
              <a:rPr lang="es-CO" smtClean="0"/>
              <a:t>25/05/2019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4D82DF4-66CA-4883-B980-C3F1E34FCDFD}" type="slidenum">
              <a:rPr lang="es-CO" smtClean="0"/>
              <a:t>‹Nº›</a:t>
            </a:fld>
            <a:endParaRPr lang="es-CO"/>
          </a:p>
        </p:txBody>
      </p:sp>
    </p:spTree>
    <p:extLst>
      <p:ext uri="{BB962C8B-B14F-4D97-AF65-F5344CB8AC3E}">
        <p14:creationId xmlns:p14="http://schemas.microsoft.com/office/powerpoint/2010/main" val="173474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817835"/>
            <a:ext cx="8229600" cy="1143000"/>
          </a:xfrm>
        </p:spPr>
        <p:txBody>
          <a:bodyPr/>
          <a:lstStyle>
            <a:lvl1pPr>
              <a:defRPr>
                <a:solidFill>
                  <a:srgbClr val="FFFF00"/>
                </a:solidFill>
              </a:defRPr>
            </a:lvl1p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2143397"/>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contenido"/>
          <p:cNvSpPr>
            <a:spLocks noGrp="1"/>
          </p:cNvSpPr>
          <p:nvPr>
            <p:ph sz="half" idx="2"/>
          </p:nvPr>
        </p:nvSpPr>
        <p:spPr>
          <a:xfrm>
            <a:off x="4648200" y="2143397"/>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23953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4C283D31-3CDC-46BA-90C9-F7397CB8C2A9}" type="datetimeFigureOut">
              <a:rPr lang="es-CO" smtClean="0"/>
              <a:t>25/05/2019</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4D82DF4-66CA-4883-B980-C3F1E34FCDFD}" type="slidenum">
              <a:rPr lang="es-CO" smtClean="0"/>
              <a:t>‹Nº›</a:t>
            </a:fld>
            <a:endParaRPr lang="es-CO"/>
          </a:p>
        </p:txBody>
      </p:sp>
    </p:spTree>
    <p:extLst>
      <p:ext uri="{BB962C8B-B14F-4D97-AF65-F5344CB8AC3E}">
        <p14:creationId xmlns:p14="http://schemas.microsoft.com/office/powerpoint/2010/main" val="294574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8229600" cy="1143000"/>
          </a:xfrm>
        </p:spPr>
        <p:txBody>
          <a:bodyPr/>
          <a:lstStyle>
            <a:lvl1pPr>
              <a:defRPr>
                <a:solidFill>
                  <a:srgbClr val="FFFF00"/>
                </a:solidFill>
              </a:defRPr>
            </a:lvl1pPr>
          </a:lstStyle>
          <a:p>
            <a:r>
              <a:rPr lang="es-ES" dirty="0"/>
              <a:t>Haga clic para modificar el estilo de título del patrón</a:t>
            </a:r>
            <a:endParaRPr lang="es-CO" dirty="0"/>
          </a:p>
        </p:txBody>
      </p:sp>
      <p:sp>
        <p:nvSpPr>
          <p:cNvPr id="3" name="2 Marcador de fecha"/>
          <p:cNvSpPr>
            <a:spLocks noGrp="1"/>
          </p:cNvSpPr>
          <p:nvPr>
            <p:ph type="dt" sz="half" idx="10"/>
          </p:nvPr>
        </p:nvSpPr>
        <p:spPr/>
        <p:txBody>
          <a:bodyPr/>
          <a:lstStyle/>
          <a:p>
            <a:fld id="{4C283D31-3CDC-46BA-90C9-F7397CB8C2A9}" type="datetimeFigureOut">
              <a:rPr lang="es-CO" smtClean="0"/>
              <a:t>25/05/2019</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4D82DF4-66CA-4883-B980-C3F1E34FCDFD}" type="slidenum">
              <a:rPr lang="es-CO" smtClean="0"/>
              <a:t>‹Nº›</a:t>
            </a:fld>
            <a:endParaRPr lang="es-CO"/>
          </a:p>
        </p:txBody>
      </p:sp>
    </p:spTree>
    <p:extLst>
      <p:ext uri="{BB962C8B-B14F-4D97-AF65-F5344CB8AC3E}">
        <p14:creationId xmlns:p14="http://schemas.microsoft.com/office/powerpoint/2010/main" val="354964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283D31-3CDC-46BA-90C9-F7397CB8C2A9}" type="datetimeFigureOut">
              <a:rPr lang="es-CO" smtClean="0"/>
              <a:t>25/05/2019</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4D82DF4-66CA-4883-B980-C3F1E34FCDFD}" type="slidenum">
              <a:rPr lang="es-CO" smtClean="0"/>
              <a:t>‹Nº›</a:t>
            </a:fld>
            <a:endParaRPr lang="es-CO"/>
          </a:p>
        </p:txBody>
      </p:sp>
    </p:spTree>
    <p:extLst>
      <p:ext uri="{BB962C8B-B14F-4D97-AF65-F5344CB8AC3E}">
        <p14:creationId xmlns:p14="http://schemas.microsoft.com/office/powerpoint/2010/main" val="385123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C283D31-3CDC-46BA-90C9-F7397CB8C2A9}" type="datetimeFigureOut">
              <a:rPr lang="es-CO" smtClean="0"/>
              <a:t>25/05/2019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4D82DF4-66CA-4883-B980-C3F1E34FCDFD}" type="slidenum">
              <a:rPr lang="es-CO" smtClean="0"/>
              <a:t>‹Nº›</a:t>
            </a:fld>
            <a:endParaRPr lang="es-CO"/>
          </a:p>
        </p:txBody>
      </p:sp>
    </p:spTree>
    <p:extLst>
      <p:ext uri="{BB962C8B-B14F-4D97-AF65-F5344CB8AC3E}">
        <p14:creationId xmlns:p14="http://schemas.microsoft.com/office/powerpoint/2010/main" val="239021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C283D31-3CDC-46BA-90C9-F7397CB8C2A9}" type="datetimeFigureOut">
              <a:rPr lang="es-CO" smtClean="0"/>
              <a:t>25/05/2019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4D82DF4-66CA-4883-B980-C3F1E34FCDFD}" type="slidenum">
              <a:rPr lang="es-CO" smtClean="0"/>
              <a:t>‹Nº›</a:t>
            </a:fld>
            <a:endParaRPr lang="es-CO"/>
          </a:p>
        </p:txBody>
      </p:sp>
    </p:spTree>
    <p:extLst>
      <p:ext uri="{BB962C8B-B14F-4D97-AF65-F5344CB8AC3E}">
        <p14:creationId xmlns:p14="http://schemas.microsoft.com/office/powerpoint/2010/main" val="379553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83D31-3CDC-46BA-90C9-F7397CB8C2A9}" type="datetimeFigureOut">
              <a:rPr lang="es-CO" smtClean="0"/>
              <a:t>25/05/2019</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82DF4-66CA-4883-B980-C3F1E34FCDFD}" type="slidenum">
              <a:rPr lang="es-CO" smtClean="0"/>
              <a:t>‹Nº›</a:t>
            </a:fld>
            <a:endParaRPr lang="es-CO"/>
          </a:p>
        </p:txBody>
      </p:sp>
    </p:spTree>
    <p:extLst>
      <p:ext uri="{BB962C8B-B14F-4D97-AF65-F5344CB8AC3E}">
        <p14:creationId xmlns:p14="http://schemas.microsoft.com/office/powerpoint/2010/main" val="518416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4.emf"/><Relationship Id="rId11" Type="http://schemas.openxmlformats.org/officeDocument/2006/relationships/oleObject" Target="../embeddings/oleObject6.bin"/><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image" Target="../media/image13.emf"/><Relationship Id="rId9"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3.jpeg"/><Relationship Id="rId5" Type="http://schemas.openxmlformats.org/officeDocument/2006/relationships/image" Target="../media/image21.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9.bin"/><Relationship Id="rId4" Type="http://schemas.openxmlformats.org/officeDocument/2006/relationships/image" Target="../media/image25.jpeg"/><Relationship Id="rId9"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_tradnl" altLang="es-CO" b="1" dirty="0">
                <a:solidFill>
                  <a:srgbClr val="FFFF00"/>
                </a:solidFill>
              </a:rPr>
              <a:t>Un buzo debe conocer de ambiente porque...</a:t>
            </a:r>
            <a:endParaRPr lang="es-CO" dirty="0"/>
          </a:p>
        </p:txBody>
      </p:sp>
      <p:sp>
        <p:nvSpPr>
          <p:cNvPr id="3" name="2 Subtítulo"/>
          <p:cNvSpPr>
            <a:spLocks noGrp="1"/>
          </p:cNvSpPr>
          <p:nvPr>
            <p:ph type="subTitle" idx="1"/>
          </p:nvPr>
        </p:nvSpPr>
        <p:spPr/>
        <p:txBody>
          <a:bodyPr/>
          <a:lstStyle/>
          <a:p>
            <a:pPr>
              <a:lnSpc>
                <a:spcPct val="90000"/>
              </a:lnSpc>
              <a:defRPr/>
            </a:pPr>
            <a:r>
              <a:rPr lang="es-ES_tradnl" dirty="0">
                <a:solidFill>
                  <a:schemeClr val="bg1"/>
                </a:solidFill>
              </a:rPr>
              <a:t>Será más seguro</a:t>
            </a:r>
          </a:p>
          <a:p>
            <a:pPr>
              <a:lnSpc>
                <a:spcPct val="90000"/>
              </a:lnSpc>
              <a:defRPr/>
            </a:pPr>
            <a:r>
              <a:rPr lang="es-ES_tradnl" dirty="0">
                <a:solidFill>
                  <a:schemeClr val="bg1"/>
                </a:solidFill>
              </a:rPr>
              <a:t>Disfrutará más el buceo</a:t>
            </a:r>
          </a:p>
          <a:p>
            <a:endParaRPr lang="es-CO" dirty="0"/>
          </a:p>
        </p:txBody>
      </p:sp>
    </p:spTree>
    <p:extLst>
      <p:ext uri="{BB962C8B-B14F-4D97-AF65-F5344CB8AC3E}">
        <p14:creationId xmlns:p14="http://schemas.microsoft.com/office/powerpoint/2010/main" val="59274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El sol un enemigo silencioso</a:t>
            </a:r>
          </a:p>
        </p:txBody>
      </p:sp>
      <p:sp>
        <p:nvSpPr>
          <p:cNvPr id="3" name="2 Marcador de contenido"/>
          <p:cNvSpPr>
            <a:spLocks noGrp="1"/>
          </p:cNvSpPr>
          <p:nvPr>
            <p:ph sz="half" idx="1"/>
          </p:nvPr>
        </p:nvSpPr>
        <p:spPr>
          <a:xfrm>
            <a:off x="457200" y="2165052"/>
            <a:ext cx="4038600" cy="3733875"/>
          </a:xfrm>
        </p:spPr>
        <p:txBody>
          <a:bodyPr/>
          <a:lstStyle/>
          <a:p>
            <a:r>
              <a:rPr lang="es-CO" dirty="0"/>
              <a:t>Muchas veces cuando estamos en el agua se nos olvida que el sol sigue presente, que sus rayos llegan hasta nuestra piel, que si no tomamos </a:t>
            </a:r>
            <a:r>
              <a:rPr lang="es-CO"/>
              <a:t>medidas nos </a:t>
            </a:r>
            <a:r>
              <a:rPr lang="es-CO" dirty="0"/>
              <a:t>puede lastimar.</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517514"/>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169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Movimientos del agua</a:t>
            </a:r>
          </a:p>
        </p:txBody>
      </p:sp>
      <p:sp>
        <p:nvSpPr>
          <p:cNvPr id="3" name="2 Marcador de contenido"/>
          <p:cNvSpPr>
            <a:spLocks noGrp="1"/>
          </p:cNvSpPr>
          <p:nvPr>
            <p:ph sz="half" idx="1"/>
          </p:nvPr>
        </p:nvSpPr>
        <p:spPr>
          <a:xfrm>
            <a:off x="457200" y="2165052"/>
            <a:ext cx="4038600" cy="3733875"/>
          </a:xfrm>
        </p:spPr>
        <p:txBody>
          <a:bodyPr/>
          <a:lstStyle/>
          <a:p>
            <a:r>
              <a:rPr lang="es-CO" dirty="0"/>
              <a:t>Corriente de rasgadura: </a:t>
            </a:r>
            <a:r>
              <a:rPr lang="es-CO" dirty="0">
                <a:solidFill>
                  <a:schemeClr val="bg2">
                    <a:lumMod val="90000"/>
                  </a:schemeClr>
                </a:solidFill>
              </a:rPr>
              <a:t>Si se siente atrapado por una corriente de rasgadura, solo debe nadar en forma perpendicular a la corriente para escapar a su influencia.</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669049"/>
            <a:ext cx="4038600" cy="2725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484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Movimientos del agua</a:t>
            </a:r>
          </a:p>
        </p:txBody>
      </p:sp>
      <p:sp>
        <p:nvSpPr>
          <p:cNvPr id="3" name="2 Marcador de contenido"/>
          <p:cNvSpPr>
            <a:spLocks noGrp="1"/>
          </p:cNvSpPr>
          <p:nvPr>
            <p:ph sz="half" idx="1"/>
          </p:nvPr>
        </p:nvSpPr>
        <p:spPr>
          <a:xfrm>
            <a:off x="457200" y="2165052"/>
            <a:ext cx="4038600" cy="3733875"/>
          </a:xfrm>
        </p:spPr>
        <p:txBody>
          <a:bodyPr/>
          <a:lstStyle/>
          <a:p>
            <a:r>
              <a:rPr lang="es-CO" dirty="0"/>
              <a:t>Rompientes: </a:t>
            </a:r>
            <a:r>
              <a:rPr lang="es-CO" dirty="0">
                <a:solidFill>
                  <a:schemeClr val="bg2">
                    <a:lumMod val="90000"/>
                  </a:schemeClr>
                </a:solidFill>
              </a:rPr>
              <a:t>Estar en una zona de rompientes para bucear no es buena idea, es poco profunda, hay mala visibilidad, corriente y poca flotabilidad.</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50247" y="2669049"/>
            <a:ext cx="3634505" cy="2725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5641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Haloclina &amp; termoclina</a:t>
            </a:r>
          </a:p>
        </p:txBody>
      </p:sp>
      <p:sp>
        <p:nvSpPr>
          <p:cNvPr id="3" name="2 Marcador de contenido"/>
          <p:cNvSpPr>
            <a:spLocks noGrp="1"/>
          </p:cNvSpPr>
          <p:nvPr>
            <p:ph sz="half" idx="1"/>
          </p:nvPr>
        </p:nvSpPr>
        <p:spPr>
          <a:xfrm>
            <a:off x="457200" y="3004000"/>
            <a:ext cx="4038600" cy="1551980"/>
          </a:xfrm>
        </p:spPr>
        <p:txBody>
          <a:bodyPr/>
          <a:lstStyle/>
          <a:p>
            <a:r>
              <a:rPr lang="es-CO" dirty="0"/>
              <a:t>Masas de agua: </a:t>
            </a:r>
            <a:endParaRPr lang="es-CO" dirty="0">
              <a:solidFill>
                <a:schemeClr val="bg2">
                  <a:lumMod val="90000"/>
                </a:schemeClr>
              </a:solidFill>
            </a:endParaRPr>
          </a:p>
          <a:p>
            <a:pPr lvl="1"/>
            <a:r>
              <a:rPr lang="es-CO" dirty="0">
                <a:solidFill>
                  <a:schemeClr val="bg2">
                    <a:lumMod val="90000"/>
                  </a:schemeClr>
                </a:solidFill>
              </a:rPr>
              <a:t>Salinidad.</a:t>
            </a:r>
          </a:p>
          <a:p>
            <a:pPr lvl="1"/>
            <a:r>
              <a:rPr lang="es-CO" dirty="0">
                <a:solidFill>
                  <a:schemeClr val="bg2">
                    <a:lumMod val="90000"/>
                  </a:schemeClr>
                </a:solidFill>
              </a:rPr>
              <a:t>Temperatura</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50247" y="2417051"/>
            <a:ext cx="3634505" cy="2725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839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D4A7934D-7F75-4045-9DF0-8DAD28A97D8D}"/>
              </a:ext>
            </a:extLst>
          </p:cNvPr>
          <p:cNvSpPr>
            <a:spLocks noGrp="1"/>
          </p:cNvSpPr>
          <p:nvPr>
            <p:ph type="title"/>
          </p:nvPr>
        </p:nvSpPr>
        <p:spPr/>
        <p:txBody>
          <a:bodyPr/>
          <a:lstStyle/>
          <a:p>
            <a:r>
              <a:rPr lang="es-CO" altLang="es-CO" dirty="0">
                <a:latin typeface="Arial" panose="020B0604020202020204" pitchFamily="34" charset="0"/>
              </a:rPr>
              <a:t>Efecto Coriolis</a:t>
            </a:r>
            <a:endParaRPr lang="es-CO" dirty="0"/>
          </a:p>
        </p:txBody>
      </p:sp>
      <p:sp>
        <p:nvSpPr>
          <p:cNvPr id="11" name="5 Marcador de número de diapositiva">
            <a:extLst>
              <a:ext uri="{FF2B5EF4-FFF2-40B4-BE49-F238E27FC236}">
                <a16:creationId xmlns:a16="http://schemas.microsoft.com/office/drawing/2014/main" id="{04793C42-B7BE-4D28-8B52-29207AE84A84}"/>
              </a:ext>
            </a:extLst>
          </p:cNvPr>
          <p:cNvSpPr txBox="1">
            <a:spLocks/>
          </p:cNvSpPr>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lstStyle>
            <a:defPPr>
              <a:defRPr lang="es-CO"/>
            </a:defPPr>
            <a:lvl1pPr marL="0" algn="l" defTabSz="762000" rtl="0" eaLnBrk="1" latinLnBrk="0" hangingPunct="1">
              <a:spcBef>
                <a:spcPct val="20000"/>
              </a:spcBef>
              <a:buChar char="•"/>
              <a:defRPr sz="3200" kern="1200">
                <a:solidFill>
                  <a:schemeClr val="tx1"/>
                </a:solidFill>
                <a:latin typeface="Times New Roman" panose="02020603050405020304" pitchFamily="18" charset="0"/>
                <a:ea typeface="+mn-ea"/>
                <a:cs typeface="+mn-cs"/>
              </a:defRPr>
            </a:lvl1pPr>
            <a:lvl2pPr marL="742950" indent="-285750" algn="l" defTabSz="762000" rtl="0" eaLnBrk="1" latinLnBrk="0" hangingPunct="1">
              <a:spcBef>
                <a:spcPct val="20000"/>
              </a:spcBef>
              <a:buChar char="–"/>
              <a:defRPr sz="2800" kern="1200">
                <a:solidFill>
                  <a:schemeClr val="tx1"/>
                </a:solidFill>
                <a:latin typeface="Times New Roman" panose="02020603050405020304" pitchFamily="18" charset="0"/>
                <a:ea typeface="+mn-ea"/>
                <a:cs typeface="+mn-cs"/>
              </a:defRPr>
            </a:lvl2pPr>
            <a:lvl3pPr marL="1143000" indent="-228600" algn="l" defTabSz="762000" rtl="0" eaLnBrk="1" latinLnBrk="0" hangingPunct="1">
              <a:spcBef>
                <a:spcPct val="20000"/>
              </a:spcBef>
              <a:buChar char="•"/>
              <a:defRPr sz="2400" kern="1200">
                <a:solidFill>
                  <a:schemeClr val="tx1"/>
                </a:solidFill>
                <a:latin typeface="Times New Roman" panose="02020603050405020304" pitchFamily="18" charset="0"/>
                <a:ea typeface="+mn-ea"/>
                <a:cs typeface="+mn-cs"/>
              </a:defRPr>
            </a:lvl3pPr>
            <a:lvl4pPr marL="1600200" indent="-228600" algn="l" defTabSz="762000" rtl="0" eaLnBrk="1" latinLnBrk="0" hangingPunct="1">
              <a:spcBef>
                <a:spcPct val="20000"/>
              </a:spcBef>
              <a:buChar char="–"/>
              <a:defRPr sz="2000" kern="1200">
                <a:solidFill>
                  <a:schemeClr val="tx1"/>
                </a:solidFill>
                <a:latin typeface="Times New Roman" panose="02020603050405020304" pitchFamily="18" charset="0"/>
                <a:ea typeface="+mn-ea"/>
                <a:cs typeface="+mn-cs"/>
              </a:defRPr>
            </a:lvl4pPr>
            <a:lvl5pPr marL="2057400" indent="-228600" algn="l" defTabSz="762000" rtl="0" eaLnBrk="1" latinLnBrk="0" hangingPunct="1">
              <a:spcBef>
                <a:spcPct val="20000"/>
              </a:spcBef>
              <a:buChar char="•"/>
              <a:defRPr sz="2000" kern="1200">
                <a:solidFill>
                  <a:schemeClr val="tx1"/>
                </a:solidFill>
                <a:latin typeface="Times New Roman" panose="02020603050405020304" pitchFamily="18" charset="0"/>
                <a:ea typeface="+mn-ea"/>
                <a:cs typeface="+mn-cs"/>
              </a:defRPr>
            </a:lvl5pPr>
            <a:lvl6pPr marL="2514600" indent="-228600" algn="l" defTabSz="7620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6pPr>
            <a:lvl7pPr marL="2971800" indent="-228600" algn="l" defTabSz="7620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7pPr>
            <a:lvl8pPr marL="3429000" indent="-228600" algn="l" defTabSz="7620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8pPr>
            <a:lvl9pPr marL="3886200" indent="-228600" algn="l" defTabSz="7620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9pPr>
          </a:lstStyle>
          <a:p>
            <a:pPr>
              <a:spcBef>
                <a:spcPct val="0"/>
              </a:spcBef>
              <a:buFontTx/>
              <a:buNone/>
            </a:pPr>
            <a:fld id="{8CB79220-5EB1-4DA2-B180-DBAAEA101DCF}" type="slidenum">
              <a:rPr lang="es-ES_tradnl" altLang="es-CO" sz="1400" smtClean="0"/>
              <a:pPr>
                <a:spcBef>
                  <a:spcPct val="0"/>
                </a:spcBef>
                <a:buFontTx/>
                <a:buNone/>
              </a:pPr>
              <a:t>14</a:t>
            </a:fld>
            <a:endParaRPr lang="es-ES_tradnl" altLang="es-CO" sz="1400"/>
          </a:p>
        </p:txBody>
      </p:sp>
      <p:graphicFrame>
        <p:nvGraphicFramePr>
          <p:cNvPr id="12" name="Object 6">
            <a:extLst>
              <a:ext uri="{FF2B5EF4-FFF2-40B4-BE49-F238E27FC236}">
                <a16:creationId xmlns:a16="http://schemas.microsoft.com/office/drawing/2014/main" id="{2BA89149-1F25-4BC0-A1CC-328F9E891C8C}"/>
              </a:ext>
            </a:extLst>
          </p:cNvPr>
          <p:cNvGraphicFramePr>
            <a:graphicFrameLocks noChangeAspect="1"/>
          </p:cNvGraphicFramePr>
          <p:nvPr/>
        </p:nvGraphicFramePr>
        <p:xfrm>
          <a:off x="0" y="2133600"/>
          <a:ext cx="9144000" cy="4967288"/>
        </p:xfrm>
        <a:graphic>
          <a:graphicData uri="http://schemas.openxmlformats.org/presentationml/2006/ole">
            <mc:AlternateContent xmlns:mc="http://schemas.openxmlformats.org/markup-compatibility/2006">
              <mc:Choice xmlns:v="urn:schemas-microsoft-com:vml" Requires="v">
                <p:oleObj spid="_x0000_s4104" name="CorelDRAW" r:id="rId3" imgW="7834579" imgH="4769206" progId="CorelDraw.Graphic.9">
                  <p:embed/>
                </p:oleObj>
              </mc:Choice>
              <mc:Fallback>
                <p:oleObj name="CorelDRAW" r:id="rId3" imgW="7834579" imgH="4769206" progId="CorelDraw.Graphic.9">
                  <p:embed/>
                  <p:pic>
                    <p:nvPicPr>
                      <p:cNvPr id="33795" name="Object 6">
                        <a:extLst>
                          <a:ext uri="{FF2B5EF4-FFF2-40B4-BE49-F238E27FC236}">
                            <a16:creationId xmlns:a16="http://schemas.microsoft.com/office/drawing/2014/main" id="{2DA9717C-5844-453D-8440-FECD53C3E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9144000" cy="4967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1">
            <a:extLst>
              <a:ext uri="{FF2B5EF4-FFF2-40B4-BE49-F238E27FC236}">
                <a16:creationId xmlns:a16="http://schemas.microsoft.com/office/drawing/2014/main" id="{6C7E8994-7017-4BA8-A8E9-A7EE66F2651D}"/>
              </a:ext>
            </a:extLst>
          </p:cNvPr>
          <p:cNvGraphicFramePr>
            <a:graphicFrameLocks noChangeAspect="1"/>
          </p:cNvGraphicFramePr>
          <p:nvPr/>
        </p:nvGraphicFramePr>
        <p:xfrm>
          <a:off x="5580063" y="3600450"/>
          <a:ext cx="1184275" cy="1196975"/>
        </p:xfrm>
        <a:graphic>
          <a:graphicData uri="http://schemas.openxmlformats.org/presentationml/2006/ole">
            <mc:AlternateContent xmlns:mc="http://schemas.openxmlformats.org/markup-compatibility/2006">
              <mc:Choice xmlns:v="urn:schemas-microsoft-com:vml" Requires="v">
                <p:oleObj spid="_x0000_s4105" name="CorelDRAW" r:id="rId5" imgW="942442" imgH="952805" progId="CorelDraw.Gráfico.9">
                  <p:embed/>
                </p:oleObj>
              </mc:Choice>
              <mc:Fallback>
                <p:oleObj name="CorelDRAW" r:id="rId5" imgW="942442" imgH="952805" progId="CorelDraw.Gráfico.9">
                  <p:embed/>
                  <p:pic>
                    <p:nvPicPr>
                      <p:cNvPr id="86027" name="Object 11">
                        <a:extLst>
                          <a:ext uri="{FF2B5EF4-FFF2-40B4-BE49-F238E27FC236}">
                            <a16:creationId xmlns:a16="http://schemas.microsoft.com/office/drawing/2014/main" id="{0F52D7D8-9538-4276-9808-6E517DC399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3600450"/>
                        <a:ext cx="11842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4">
            <a:extLst>
              <a:ext uri="{FF2B5EF4-FFF2-40B4-BE49-F238E27FC236}">
                <a16:creationId xmlns:a16="http://schemas.microsoft.com/office/drawing/2014/main" id="{9110CB82-369C-45C6-A8E7-E4DA6DBF2753}"/>
              </a:ext>
            </a:extLst>
          </p:cNvPr>
          <p:cNvGraphicFramePr>
            <a:graphicFrameLocks noChangeAspect="1"/>
          </p:cNvGraphicFramePr>
          <p:nvPr/>
        </p:nvGraphicFramePr>
        <p:xfrm>
          <a:off x="2124075" y="3671888"/>
          <a:ext cx="1398588" cy="1412875"/>
        </p:xfrm>
        <a:graphic>
          <a:graphicData uri="http://schemas.openxmlformats.org/presentationml/2006/ole">
            <mc:AlternateContent xmlns:mc="http://schemas.openxmlformats.org/markup-compatibility/2006">
              <mc:Choice xmlns:v="urn:schemas-microsoft-com:vml" Requires="v">
                <p:oleObj spid="_x0000_s4106" name="CorelDRAW" r:id="rId7" imgW="942442" imgH="952805" progId="CorelDraw.Gráfico.9">
                  <p:embed/>
                </p:oleObj>
              </mc:Choice>
              <mc:Fallback>
                <p:oleObj name="CorelDRAW" r:id="rId7" imgW="942442" imgH="952805" progId="CorelDraw.Gráfico.9">
                  <p:embed/>
                  <p:pic>
                    <p:nvPicPr>
                      <p:cNvPr id="86030" name="Object 14">
                        <a:extLst>
                          <a:ext uri="{FF2B5EF4-FFF2-40B4-BE49-F238E27FC236}">
                            <a16:creationId xmlns:a16="http://schemas.microsoft.com/office/drawing/2014/main" id="{64F49C0B-2DE3-4A8A-8DF7-92C869CA72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3671888"/>
                        <a:ext cx="1398588"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7">
            <a:extLst>
              <a:ext uri="{FF2B5EF4-FFF2-40B4-BE49-F238E27FC236}">
                <a16:creationId xmlns:a16="http://schemas.microsoft.com/office/drawing/2014/main" id="{5B1CF82F-BBFE-4BCB-BD78-65D5BCDB0347}"/>
              </a:ext>
            </a:extLst>
          </p:cNvPr>
          <p:cNvGraphicFramePr>
            <a:graphicFrameLocks noChangeAspect="1"/>
          </p:cNvGraphicFramePr>
          <p:nvPr/>
        </p:nvGraphicFramePr>
        <p:xfrm>
          <a:off x="3146425" y="5229225"/>
          <a:ext cx="1425575" cy="1439863"/>
        </p:xfrm>
        <a:graphic>
          <a:graphicData uri="http://schemas.openxmlformats.org/presentationml/2006/ole">
            <mc:AlternateContent xmlns:mc="http://schemas.openxmlformats.org/markup-compatibility/2006">
              <mc:Choice xmlns:v="urn:schemas-microsoft-com:vml" Requires="v">
                <p:oleObj spid="_x0000_s4107" name="CorelDRAW" r:id="rId8" imgW="942442" imgH="952805" progId="CorelDraw.Gráfico.9">
                  <p:embed/>
                </p:oleObj>
              </mc:Choice>
              <mc:Fallback>
                <p:oleObj name="CorelDRAW" r:id="rId8" imgW="942442" imgH="952805" progId="CorelDraw.Gráfico.9">
                  <p:embed/>
                  <p:pic>
                    <p:nvPicPr>
                      <p:cNvPr id="33799" name="Object 17">
                        <a:extLst>
                          <a:ext uri="{FF2B5EF4-FFF2-40B4-BE49-F238E27FC236}">
                            <a16:creationId xmlns:a16="http://schemas.microsoft.com/office/drawing/2014/main" id="{450F2BF2-8B7F-4E30-8600-BBC1E4EF5F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6425" y="5229225"/>
                        <a:ext cx="142557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20">
            <a:extLst>
              <a:ext uri="{FF2B5EF4-FFF2-40B4-BE49-F238E27FC236}">
                <a16:creationId xmlns:a16="http://schemas.microsoft.com/office/drawing/2014/main" id="{ED1EA25B-0A30-4D3B-A8F5-BA1A0BAC4030}"/>
              </a:ext>
            </a:extLst>
          </p:cNvPr>
          <p:cNvGraphicFramePr>
            <a:graphicFrameLocks noChangeAspect="1"/>
          </p:cNvGraphicFramePr>
          <p:nvPr/>
        </p:nvGraphicFramePr>
        <p:xfrm>
          <a:off x="6372225" y="5445125"/>
          <a:ext cx="1141413" cy="1152525"/>
        </p:xfrm>
        <a:graphic>
          <a:graphicData uri="http://schemas.openxmlformats.org/presentationml/2006/ole">
            <mc:AlternateContent xmlns:mc="http://schemas.openxmlformats.org/markup-compatibility/2006">
              <mc:Choice xmlns:v="urn:schemas-microsoft-com:vml" Requires="v">
                <p:oleObj spid="_x0000_s4108" name="CorelDRAW" r:id="rId10" imgW="942442" imgH="952805" progId="CorelDraw.Gráfico.9">
                  <p:embed/>
                </p:oleObj>
              </mc:Choice>
              <mc:Fallback>
                <p:oleObj name="CorelDRAW" r:id="rId10" imgW="942442" imgH="952805" progId="CorelDraw.Gráfico.9">
                  <p:embed/>
                  <p:pic>
                    <p:nvPicPr>
                      <p:cNvPr id="33800" name="Object 20">
                        <a:extLst>
                          <a:ext uri="{FF2B5EF4-FFF2-40B4-BE49-F238E27FC236}">
                            <a16:creationId xmlns:a16="http://schemas.microsoft.com/office/drawing/2014/main" id="{48A51DF6-5171-4AB6-A10F-1BCE01ABD0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225" y="5445125"/>
                        <a:ext cx="11414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3">
            <a:extLst>
              <a:ext uri="{FF2B5EF4-FFF2-40B4-BE49-F238E27FC236}">
                <a16:creationId xmlns:a16="http://schemas.microsoft.com/office/drawing/2014/main" id="{8A8721DD-00C5-4B1E-884A-9573511878C0}"/>
              </a:ext>
            </a:extLst>
          </p:cNvPr>
          <p:cNvGraphicFramePr>
            <a:graphicFrameLocks noChangeAspect="1"/>
          </p:cNvGraphicFramePr>
          <p:nvPr/>
        </p:nvGraphicFramePr>
        <p:xfrm>
          <a:off x="0" y="5500688"/>
          <a:ext cx="942975" cy="952500"/>
        </p:xfrm>
        <a:graphic>
          <a:graphicData uri="http://schemas.openxmlformats.org/presentationml/2006/ole">
            <mc:AlternateContent xmlns:mc="http://schemas.openxmlformats.org/markup-compatibility/2006">
              <mc:Choice xmlns:v="urn:schemas-microsoft-com:vml" Requires="v">
                <p:oleObj spid="_x0000_s4109" name="CorelDRAW" r:id="rId11" imgW="942442" imgH="952805" progId="CorelDraw.Gráfico.9">
                  <p:embed/>
                </p:oleObj>
              </mc:Choice>
              <mc:Fallback>
                <p:oleObj name="CorelDRAW" r:id="rId11" imgW="942442" imgH="952805" progId="CorelDraw.Gráfico.9">
                  <p:embed/>
                  <p:pic>
                    <p:nvPicPr>
                      <p:cNvPr id="33801" name="Object 23">
                        <a:extLst>
                          <a:ext uri="{FF2B5EF4-FFF2-40B4-BE49-F238E27FC236}">
                            <a16:creationId xmlns:a16="http://schemas.microsoft.com/office/drawing/2014/main" id="{CB0BEA43-9453-4091-A23F-CAF43906F9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500688"/>
                        <a:ext cx="9429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24">
            <a:extLst>
              <a:ext uri="{FF2B5EF4-FFF2-40B4-BE49-F238E27FC236}">
                <a16:creationId xmlns:a16="http://schemas.microsoft.com/office/drawing/2014/main" id="{C2FEC0C8-BBB5-406A-80D6-179342D603B5}"/>
              </a:ext>
            </a:extLst>
          </p:cNvPr>
          <p:cNvSpPr txBox="1">
            <a:spLocks noChangeArrowheads="1"/>
          </p:cNvSpPr>
          <p:nvPr/>
        </p:nvSpPr>
        <p:spPr bwMode="auto">
          <a:xfrm>
            <a:off x="0" y="2971800"/>
            <a:ext cx="2633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CO" altLang="es-CO" sz="2400">
                <a:latin typeface="Futura Hv BT" pitchFamily="34" charset="0"/>
              </a:rPr>
              <a:t>Hemisferio norte</a:t>
            </a:r>
          </a:p>
        </p:txBody>
      </p:sp>
      <p:sp>
        <p:nvSpPr>
          <p:cNvPr id="19" name="Text Box 25">
            <a:extLst>
              <a:ext uri="{FF2B5EF4-FFF2-40B4-BE49-F238E27FC236}">
                <a16:creationId xmlns:a16="http://schemas.microsoft.com/office/drawing/2014/main" id="{C3369668-17E0-4271-817D-829673C04415}"/>
              </a:ext>
            </a:extLst>
          </p:cNvPr>
          <p:cNvSpPr txBox="1">
            <a:spLocks noChangeArrowheads="1"/>
          </p:cNvSpPr>
          <p:nvPr/>
        </p:nvSpPr>
        <p:spPr bwMode="auto">
          <a:xfrm>
            <a:off x="5435600" y="5445125"/>
            <a:ext cx="2633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CO" altLang="es-CO" sz="2400">
                <a:latin typeface="Futura Hv BT" pitchFamily="34" charset="0"/>
              </a:rPr>
              <a:t>Hemisferio sur</a:t>
            </a:r>
          </a:p>
        </p:txBody>
      </p:sp>
    </p:spTree>
    <p:extLst>
      <p:ext uri="{BB962C8B-B14F-4D97-AF65-F5344CB8AC3E}">
        <p14:creationId xmlns:p14="http://schemas.microsoft.com/office/powerpoint/2010/main" val="175577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5 Marcador de número de diapositiva">
            <a:extLst>
              <a:ext uri="{FF2B5EF4-FFF2-40B4-BE49-F238E27FC236}">
                <a16:creationId xmlns:a16="http://schemas.microsoft.com/office/drawing/2014/main" id="{043DF4D1-E290-4D82-879A-3F5B190CE0E1}"/>
              </a:ext>
            </a:extLst>
          </p:cNvPr>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28D5FAD7-9B5B-469C-B266-864500A219DC}" type="slidenum">
              <a:rPr lang="es-ES_tradnl" altLang="es-CO" sz="1400"/>
              <a:pPr algn="l">
                <a:spcBef>
                  <a:spcPct val="0"/>
                </a:spcBef>
                <a:buFontTx/>
                <a:buNone/>
              </a:pPr>
              <a:t>15</a:t>
            </a:fld>
            <a:endParaRPr lang="es-ES_tradnl" altLang="es-CO" sz="1400"/>
          </a:p>
        </p:txBody>
      </p:sp>
      <p:sp>
        <p:nvSpPr>
          <p:cNvPr id="77826" name="Rectangle 2">
            <a:extLst>
              <a:ext uri="{FF2B5EF4-FFF2-40B4-BE49-F238E27FC236}">
                <a16:creationId xmlns:a16="http://schemas.microsoft.com/office/drawing/2014/main" id="{616E3F63-BD08-4137-9404-AC2BB4F68D3C}"/>
              </a:ext>
            </a:extLst>
          </p:cNvPr>
          <p:cNvSpPr>
            <a:spLocks noGrp="1" noChangeArrowheads="1"/>
          </p:cNvSpPr>
          <p:nvPr>
            <p:ph type="title"/>
          </p:nvPr>
        </p:nvSpPr>
        <p:spPr>
          <a:xfrm>
            <a:off x="615950" y="1422400"/>
            <a:ext cx="7772400" cy="1143000"/>
          </a:xfrm>
        </p:spPr>
        <p:txBody>
          <a:bodyPr/>
          <a:lstStyle/>
          <a:p>
            <a:r>
              <a:rPr lang="es-CO" altLang="es-CO" sz="3600">
                <a:solidFill>
                  <a:srgbClr val="FFFF00"/>
                </a:solidFill>
                <a:latin typeface="Arial" panose="020B0604020202020204" pitchFamily="34" charset="0"/>
              </a:rPr>
              <a:t>Profundidad y oleajes</a:t>
            </a:r>
            <a:endParaRPr lang="es-ES" altLang="es-CO" sz="3600">
              <a:solidFill>
                <a:srgbClr val="FFFF00"/>
              </a:solidFill>
              <a:latin typeface="Arial" panose="020B0604020202020204" pitchFamily="34" charset="0"/>
            </a:endParaRPr>
          </a:p>
        </p:txBody>
      </p:sp>
      <p:graphicFrame>
        <p:nvGraphicFramePr>
          <p:cNvPr id="77831" name="Object 7">
            <a:extLst>
              <a:ext uri="{FF2B5EF4-FFF2-40B4-BE49-F238E27FC236}">
                <a16:creationId xmlns:a16="http://schemas.microsoft.com/office/drawing/2014/main" id="{F17CE852-3E7A-487C-A3B1-2A251EE89BA7}"/>
              </a:ext>
            </a:extLst>
          </p:cNvPr>
          <p:cNvGraphicFramePr>
            <a:graphicFrameLocks noGrp="1" noChangeAspect="1"/>
          </p:cNvGraphicFramePr>
          <p:nvPr>
            <p:ph type="clipArt" sz="half" idx="2"/>
          </p:nvPr>
        </p:nvGraphicFramePr>
        <p:xfrm>
          <a:off x="0" y="3328988"/>
          <a:ext cx="9144000" cy="990600"/>
        </p:xfrm>
        <a:graphic>
          <a:graphicData uri="http://schemas.openxmlformats.org/presentationml/2006/ole">
            <mc:AlternateContent xmlns:mc="http://schemas.openxmlformats.org/markup-compatibility/2006">
              <mc:Choice xmlns:v="urn:schemas-microsoft-com:vml" Requires="v">
                <p:oleObj spid="_x0000_s3077" name="CorelDRAW" r:id="rId4" imgW="12896850" imgH="781050" progId="CorelDraw.Gráfico.9">
                  <p:embed/>
                </p:oleObj>
              </mc:Choice>
              <mc:Fallback>
                <p:oleObj name="CorelDRAW" r:id="rId4" imgW="12896850" imgH="781050" progId="CorelDraw.Gráfico.9">
                  <p:embed/>
                  <p:pic>
                    <p:nvPicPr>
                      <p:cNvPr id="77831" name="Object 7">
                        <a:extLst>
                          <a:ext uri="{FF2B5EF4-FFF2-40B4-BE49-F238E27FC236}">
                            <a16:creationId xmlns:a16="http://schemas.microsoft.com/office/drawing/2014/main" id="{F17CE852-3E7A-487C-A3B1-2A251EE89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28988"/>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7832" name="Picture 8" descr="CAR084">
            <a:extLst>
              <a:ext uri="{FF2B5EF4-FFF2-40B4-BE49-F238E27FC236}">
                <a16:creationId xmlns:a16="http://schemas.microsoft.com/office/drawing/2014/main" id="{26B8D3DE-F04F-4FE4-A370-AB6FE794514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400" y="5081588"/>
            <a:ext cx="1219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9" descr="CAR084">
            <a:extLst>
              <a:ext uri="{FF2B5EF4-FFF2-40B4-BE49-F238E27FC236}">
                <a16:creationId xmlns:a16="http://schemas.microsoft.com/office/drawing/2014/main" id="{D679D9B5-CA01-4BCF-8219-6130B79404F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5081588"/>
            <a:ext cx="1219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Picture 11" descr="CAR084">
            <a:extLst>
              <a:ext uri="{FF2B5EF4-FFF2-40B4-BE49-F238E27FC236}">
                <a16:creationId xmlns:a16="http://schemas.microsoft.com/office/drawing/2014/main" id="{89D54D69-DAB1-4EE7-9802-1B6446D8D43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43200" y="5157788"/>
            <a:ext cx="1219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12" descr="CAR084">
            <a:extLst>
              <a:ext uri="{FF2B5EF4-FFF2-40B4-BE49-F238E27FC236}">
                <a16:creationId xmlns:a16="http://schemas.microsoft.com/office/drawing/2014/main" id="{9AA59D30-BF83-4A7C-B8EE-C96E1E2D06A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00" y="5081588"/>
            <a:ext cx="1219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Picture 13" descr="CAR084">
            <a:extLst>
              <a:ext uri="{FF2B5EF4-FFF2-40B4-BE49-F238E27FC236}">
                <a16:creationId xmlns:a16="http://schemas.microsoft.com/office/drawing/2014/main" id="{E7E1C6D5-1883-4297-BAF4-5922FE69589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24600" y="5081588"/>
            <a:ext cx="1219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14">
            <a:extLst>
              <a:ext uri="{FF2B5EF4-FFF2-40B4-BE49-F238E27FC236}">
                <a16:creationId xmlns:a16="http://schemas.microsoft.com/office/drawing/2014/main" id="{871D5943-3F80-4180-A0F3-B14F4A9F6E54}"/>
              </a:ext>
            </a:extLst>
          </p:cNvPr>
          <p:cNvSpPr txBox="1">
            <a:spLocks noChangeArrowheads="1"/>
          </p:cNvSpPr>
          <p:nvPr/>
        </p:nvSpPr>
        <p:spPr bwMode="auto">
          <a:xfrm>
            <a:off x="539750" y="5919788"/>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CO" altLang="es-CO" sz="2400">
                <a:solidFill>
                  <a:schemeClr val="bg1"/>
                </a:solidFill>
                <a:latin typeface="Arial" panose="020B0604020202020204" pitchFamily="34" charset="0"/>
                <a:cs typeface="Arial" panose="020B0604020202020204" pitchFamily="34" charset="0"/>
              </a:rPr>
              <a:t>En forma similar al flujo vehicular se comportan las olas</a:t>
            </a:r>
            <a:endParaRPr lang="es-ES" altLang="es-CO"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422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0-#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77831"/>
                                        </p:tgtEl>
                                        <p:attrNameLst>
                                          <p:attrName>style.visibility</p:attrName>
                                        </p:attrNameLst>
                                      </p:cBhvr>
                                      <p:to>
                                        <p:strVal val="visible"/>
                                      </p:to>
                                    </p:set>
                                    <p:animEffect transition="in" filter="fade">
                                      <p:cBhvr>
                                        <p:cTn id="13" dur="500"/>
                                        <p:tgtEl>
                                          <p:spTgt spid="778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77832"/>
                                        </p:tgtEl>
                                        <p:attrNameLst>
                                          <p:attrName>style.visibility</p:attrName>
                                        </p:attrNameLst>
                                      </p:cBhvr>
                                      <p:to>
                                        <p:strVal val="visible"/>
                                      </p:to>
                                    </p:set>
                                    <p:anim calcmode="lin" valueType="num">
                                      <p:cBhvr additive="base">
                                        <p:cTn id="18" dur="500" fill="hold"/>
                                        <p:tgtEl>
                                          <p:spTgt spid="77832"/>
                                        </p:tgtEl>
                                        <p:attrNameLst>
                                          <p:attrName>ppt_x</p:attrName>
                                        </p:attrNameLst>
                                      </p:cBhvr>
                                      <p:tavLst>
                                        <p:tav tm="0">
                                          <p:val>
                                            <p:strVal val="0-#ppt_w/2"/>
                                          </p:val>
                                        </p:tav>
                                        <p:tav tm="100000">
                                          <p:val>
                                            <p:strVal val="#ppt_x"/>
                                          </p:val>
                                        </p:tav>
                                      </p:tavLst>
                                    </p:anim>
                                    <p:anim calcmode="lin" valueType="num">
                                      <p:cBhvr additive="base">
                                        <p:cTn id="19" dur="500" fill="hold"/>
                                        <p:tgtEl>
                                          <p:spTgt spid="7783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77835"/>
                                        </p:tgtEl>
                                        <p:attrNameLst>
                                          <p:attrName>style.visibility</p:attrName>
                                        </p:attrNameLst>
                                      </p:cBhvr>
                                      <p:to>
                                        <p:strVal val="visible"/>
                                      </p:to>
                                    </p:set>
                                    <p:anim calcmode="lin" valueType="num">
                                      <p:cBhvr additive="base">
                                        <p:cTn id="24" dur="500" fill="hold"/>
                                        <p:tgtEl>
                                          <p:spTgt spid="77835"/>
                                        </p:tgtEl>
                                        <p:attrNameLst>
                                          <p:attrName>ppt_x</p:attrName>
                                        </p:attrNameLst>
                                      </p:cBhvr>
                                      <p:tavLst>
                                        <p:tav tm="0">
                                          <p:val>
                                            <p:strVal val="0-#ppt_w/2"/>
                                          </p:val>
                                        </p:tav>
                                        <p:tav tm="100000">
                                          <p:val>
                                            <p:strVal val="#ppt_x"/>
                                          </p:val>
                                        </p:tav>
                                      </p:tavLst>
                                    </p:anim>
                                    <p:anim calcmode="lin" valueType="num">
                                      <p:cBhvr additive="base">
                                        <p:cTn id="25" dur="500" fill="hold"/>
                                        <p:tgtEl>
                                          <p:spTgt spid="7783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77833"/>
                                        </p:tgtEl>
                                        <p:attrNameLst>
                                          <p:attrName>style.visibility</p:attrName>
                                        </p:attrNameLst>
                                      </p:cBhvr>
                                      <p:to>
                                        <p:strVal val="visible"/>
                                      </p:to>
                                    </p:set>
                                    <p:anim calcmode="lin" valueType="num">
                                      <p:cBhvr additive="base">
                                        <p:cTn id="30" dur="500" fill="hold"/>
                                        <p:tgtEl>
                                          <p:spTgt spid="77833"/>
                                        </p:tgtEl>
                                        <p:attrNameLst>
                                          <p:attrName>ppt_x</p:attrName>
                                        </p:attrNameLst>
                                      </p:cBhvr>
                                      <p:tavLst>
                                        <p:tav tm="0">
                                          <p:val>
                                            <p:strVal val="0-#ppt_w/2"/>
                                          </p:val>
                                        </p:tav>
                                        <p:tav tm="100000">
                                          <p:val>
                                            <p:strVal val="#ppt_x"/>
                                          </p:val>
                                        </p:tav>
                                      </p:tavLst>
                                    </p:anim>
                                    <p:anim calcmode="lin" valueType="num">
                                      <p:cBhvr additive="base">
                                        <p:cTn id="31" dur="500" fill="hold"/>
                                        <p:tgtEl>
                                          <p:spTgt spid="77833"/>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77837"/>
                                        </p:tgtEl>
                                        <p:attrNameLst>
                                          <p:attrName>style.visibility</p:attrName>
                                        </p:attrNameLst>
                                      </p:cBhvr>
                                      <p:to>
                                        <p:strVal val="visible"/>
                                      </p:to>
                                    </p:set>
                                    <p:anim calcmode="lin" valueType="num">
                                      <p:cBhvr additive="base">
                                        <p:cTn id="36" dur="500" fill="hold"/>
                                        <p:tgtEl>
                                          <p:spTgt spid="77837"/>
                                        </p:tgtEl>
                                        <p:attrNameLst>
                                          <p:attrName>ppt_x</p:attrName>
                                        </p:attrNameLst>
                                      </p:cBhvr>
                                      <p:tavLst>
                                        <p:tav tm="0">
                                          <p:val>
                                            <p:strVal val="0-#ppt_w/2"/>
                                          </p:val>
                                        </p:tav>
                                        <p:tav tm="100000">
                                          <p:val>
                                            <p:strVal val="#ppt_x"/>
                                          </p:val>
                                        </p:tav>
                                      </p:tavLst>
                                    </p:anim>
                                    <p:anim calcmode="lin" valueType="num">
                                      <p:cBhvr additive="base">
                                        <p:cTn id="37" dur="500" fill="hold"/>
                                        <p:tgtEl>
                                          <p:spTgt spid="77837"/>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77836"/>
                                        </p:tgtEl>
                                        <p:attrNameLst>
                                          <p:attrName>style.visibility</p:attrName>
                                        </p:attrNameLst>
                                      </p:cBhvr>
                                      <p:to>
                                        <p:strVal val="visible"/>
                                      </p:to>
                                    </p:set>
                                    <p:anim calcmode="lin" valueType="num">
                                      <p:cBhvr additive="base">
                                        <p:cTn id="42" dur="500" fill="hold"/>
                                        <p:tgtEl>
                                          <p:spTgt spid="77836"/>
                                        </p:tgtEl>
                                        <p:attrNameLst>
                                          <p:attrName>ppt_x</p:attrName>
                                        </p:attrNameLst>
                                      </p:cBhvr>
                                      <p:tavLst>
                                        <p:tav tm="0">
                                          <p:val>
                                            <p:strVal val="0-#ppt_w/2"/>
                                          </p:val>
                                        </p:tav>
                                        <p:tav tm="100000">
                                          <p:val>
                                            <p:strVal val="#ppt_x"/>
                                          </p:val>
                                        </p:tav>
                                      </p:tavLst>
                                    </p:anim>
                                    <p:anim calcmode="lin" valueType="num">
                                      <p:cBhvr additive="base">
                                        <p:cTn id="43" dur="500" fill="hold"/>
                                        <p:tgtEl>
                                          <p:spTgt spid="778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4 Marcador de número de diapositiva">
            <a:extLst>
              <a:ext uri="{FF2B5EF4-FFF2-40B4-BE49-F238E27FC236}">
                <a16:creationId xmlns:a16="http://schemas.microsoft.com/office/drawing/2014/main" id="{EDAF3210-A243-481C-B66B-AC8B349BA00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9D49A2A-F401-47F1-9C36-82A138AB665B}" type="slidenum">
              <a:rPr lang="es-ES_tradnl" altLang="es-CO" sz="1400"/>
              <a:pPr>
                <a:spcBef>
                  <a:spcPct val="0"/>
                </a:spcBef>
                <a:buFontTx/>
                <a:buNone/>
              </a:pPr>
              <a:t>16</a:t>
            </a:fld>
            <a:endParaRPr lang="es-ES_tradnl" altLang="es-CO" sz="1400"/>
          </a:p>
        </p:txBody>
      </p:sp>
      <p:sp>
        <p:nvSpPr>
          <p:cNvPr id="75783" name="Text Box 7">
            <a:extLst>
              <a:ext uri="{FF2B5EF4-FFF2-40B4-BE49-F238E27FC236}">
                <a16:creationId xmlns:a16="http://schemas.microsoft.com/office/drawing/2014/main" id="{ABB5C3CC-AE5D-46B9-938A-C5461A0DD945}"/>
              </a:ext>
            </a:extLst>
          </p:cNvPr>
          <p:cNvSpPr txBox="1">
            <a:spLocks noChangeArrowheads="1"/>
          </p:cNvSpPr>
          <p:nvPr/>
        </p:nvSpPr>
        <p:spPr bwMode="auto">
          <a:xfrm>
            <a:off x="368300" y="3429000"/>
            <a:ext cx="3124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CO" altLang="es-CO" sz="2400" b="1">
                <a:solidFill>
                  <a:srgbClr val="66FF33"/>
                </a:solidFill>
                <a:latin typeface="Arial Black" panose="020B0A04020102020204" pitchFamily="34" charset="0"/>
              </a:rPr>
              <a:t>Tipos de marea</a:t>
            </a:r>
          </a:p>
          <a:p>
            <a:pPr>
              <a:spcBef>
                <a:spcPct val="50000"/>
              </a:spcBef>
              <a:buClr>
                <a:srgbClr val="66FF33"/>
              </a:buClr>
              <a:buFont typeface="Wingdings" panose="05000000000000000000" pitchFamily="2" charset="2"/>
              <a:buChar char="Ø"/>
            </a:pPr>
            <a:r>
              <a:rPr lang="es-CO" altLang="es-CO" sz="2400">
                <a:solidFill>
                  <a:schemeClr val="bg1"/>
                </a:solidFill>
                <a:latin typeface="Berlin Sans FB" panose="020E0602020502020306" pitchFamily="34" charset="0"/>
              </a:rPr>
              <a:t>Diurnas</a:t>
            </a:r>
          </a:p>
          <a:p>
            <a:pPr>
              <a:spcBef>
                <a:spcPct val="50000"/>
              </a:spcBef>
              <a:buClr>
                <a:srgbClr val="66FF33"/>
              </a:buClr>
              <a:buFont typeface="Wingdings" panose="05000000000000000000" pitchFamily="2" charset="2"/>
              <a:buChar char="Ø"/>
            </a:pPr>
            <a:r>
              <a:rPr lang="es-CO" altLang="es-CO" sz="2400">
                <a:solidFill>
                  <a:schemeClr val="bg1"/>
                </a:solidFill>
                <a:latin typeface="Berlin Sans FB" panose="020E0602020502020306" pitchFamily="34" charset="0"/>
              </a:rPr>
              <a:t>Semidiurnas</a:t>
            </a:r>
          </a:p>
          <a:p>
            <a:pPr>
              <a:spcBef>
                <a:spcPct val="50000"/>
              </a:spcBef>
              <a:buClr>
                <a:srgbClr val="66FF33"/>
              </a:buClr>
              <a:buFont typeface="Wingdings" panose="05000000000000000000" pitchFamily="2" charset="2"/>
              <a:buChar char="Ø"/>
            </a:pPr>
            <a:r>
              <a:rPr lang="es-CO" altLang="es-CO" sz="2400">
                <a:solidFill>
                  <a:schemeClr val="bg1"/>
                </a:solidFill>
                <a:latin typeface="Berlin Sans FB" panose="020E0602020502020306" pitchFamily="34" charset="0"/>
              </a:rPr>
              <a:t>Mixtas</a:t>
            </a:r>
            <a:endParaRPr lang="es-ES" altLang="es-CO" sz="2400">
              <a:solidFill>
                <a:schemeClr val="bg1"/>
              </a:solidFill>
              <a:latin typeface="Berlin Sans FB" panose="020E0602020502020306" pitchFamily="34" charset="0"/>
            </a:endParaRPr>
          </a:p>
        </p:txBody>
      </p:sp>
      <p:pic>
        <p:nvPicPr>
          <p:cNvPr id="22532" name="Picture 9" descr="Marea">
            <a:extLst>
              <a:ext uri="{FF2B5EF4-FFF2-40B4-BE49-F238E27FC236}">
                <a16:creationId xmlns:a16="http://schemas.microsoft.com/office/drawing/2014/main" id="{FCAE0C60-7617-43E1-A935-18CF8A5CC78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851275" y="3500438"/>
            <a:ext cx="5041900" cy="2643187"/>
          </a:xfrm>
          <a:noFill/>
        </p:spPr>
      </p:pic>
      <p:sp>
        <p:nvSpPr>
          <p:cNvPr id="75778" name="Rectangle 2">
            <a:extLst>
              <a:ext uri="{FF2B5EF4-FFF2-40B4-BE49-F238E27FC236}">
                <a16:creationId xmlns:a16="http://schemas.microsoft.com/office/drawing/2014/main" id="{B4DC23EF-1002-4E5B-81AC-2265D16959CF}"/>
              </a:ext>
            </a:extLst>
          </p:cNvPr>
          <p:cNvSpPr>
            <a:spLocks noGrp="1" noChangeArrowheads="1"/>
          </p:cNvSpPr>
          <p:nvPr>
            <p:ph type="title"/>
          </p:nvPr>
        </p:nvSpPr>
        <p:spPr>
          <a:xfrm>
            <a:off x="615950" y="1422400"/>
            <a:ext cx="7772400" cy="1143000"/>
          </a:xfrm>
        </p:spPr>
        <p:txBody>
          <a:bodyPr/>
          <a:lstStyle/>
          <a:p>
            <a:r>
              <a:rPr lang="es-CO" altLang="es-CO">
                <a:solidFill>
                  <a:srgbClr val="FFFF00"/>
                </a:solidFill>
                <a:latin typeface="Arial" panose="020B0604020202020204" pitchFamily="34" charset="0"/>
              </a:rPr>
              <a:t>Mareas</a:t>
            </a:r>
            <a:endParaRPr lang="es-ES" altLang="es-CO">
              <a:solidFill>
                <a:srgbClr val="FFFF00"/>
              </a:solidFill>
              <a:latin typeface="Arial" panose="020B0604020202020204" pitchFamily="34" charset="0"/>
            </a:endParaRPr>
          </a:p>
        </p:txBody>
      </p:sp>
    </p:spTree>
    <p:extLst>
      <p:ext uri="{BB962C8B-B14F-4D97-AF65-F5344CB8AC3E}">
        <p14:creationId xmlns:p14="http://schemas.microsoft.com/office/powerpoint/2010/main" val="1345765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83"/>
                                        </p:tgtEl>
                                        <p:attrNameLst>
                                          <p:attrName>style.visibility</p:attrName>
                                        </p:attrNameLst>
                                      </p:cBhvr>
                                      <p:to>
                                        <p:strVal val="visible"/>
                                      </p:to>
                                    </p:set>
                                    <p:anim calcmode="lin" valueType="num">
                                      <p:cBhvr additive="base">
                                        <p:cTn id="13" dur="500" fill="hold"/>
                                        <p:tgtEl>
                                          <p:spTgt spid="75783"/>
                                        </p:tgtEl>
                                        <p:attrNameLst>
                                          <p:attrName>ppt_x</p:attrName>
                                        </p:attrNameLst>
                                      </p:cBhvr>
                                      <p:tavLst>
                                        <p:tav tm="0">
                                          <p:val>
                                            <p:strVal val="0-#ppt_w/2"/>
                                          </p:val>
                                        </p:tav>
                                        <p:tav tm="100000">
                                          <p:val>
                                            <p:strVal val="#ppt_x"/>
                                          </p:val>
                                        </p:tav>
                                      </p:tavLst>
                                    </p:anim>
                                    <p:anim calcmode="lin" valueType="num">
                                      <p:cBhvr additive="base">
                                        <p:cTn id="14" dur="500" fill="hold"/>
                                        <p:tgtEl>
                                          <p:spTgt spid="75783"/>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fade">
                                      <p:cBhvr>
                                        <p:cTn id="1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autoUpdateAnimBg="0"/>
      <p:bldP spid="7577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altLang="es-CO" dirty="0"/>
              <a:t>Vida marina</a:t>
            </a:r>
            <a:endParaRPr lang="es-CO" dirty="0"/>
          </a:p>
        </p:txBody>
      </p:sp>
      <p:sp>
        <p:nvSpPr>
          <p:cNvPr id="3" name="2 Marcador de contenido"/>
          <p:cNvSpPr>
            <a:spLocks noGrp="1"/>
          </p:cNvSpPr>
          <p:nvPr>
            <p:ph sz="half" idx="1"/>
          </p:nvPr>
        </p:nvSpPr>
        <p:spPr>
          <a:xfrm>
            <a:off x="457200" y="2644234"/>
            <a:ext cx="4038600" cy="3064148"/>
          </a:xfrm>
        </p:spPr>
        <p:txBody>
          <a:bodyPr/>
          <a:lstStyle/>
          <a:p>
            <a:r>
              <a:rPr lang="es-CO" altLang="es-CO" dirty="0"/>
              <a:t>Zonas de vida</a:t>
            </a:r>
          </a:p>
          <a:p>
            <a:r>
              <a:rPr lang="es-CO" altLang="es-CO" dirty="0"/>
              <a:t>Animales potencialmente peligrosos.</a:t>
            </a:r>
          </a:p>
          <a:p>
            <a:r>
              <a:rPr lang="es-CO" altLang="es-CO" dirty="0"/>
              <a:t>Buceo de </a:t>
            </a:r>
            <a:r>
              <a:rPr lang="es-CO" altLang="es-CO" b="1" dirty="0">
                <a:solidFill>
                  <a:srgbClr val="FFFF00"/>
                </a:solidFill>
              </a:rPr>
              <a:t>no</a:t>
            </a:r>
            <a:r>
              <a:rPr lang="es-CO" altLang="es-CO" dirty="0"/>
              <a:t> contacto</a:t>
            </a:r>
          </a:p>
          <a:p>
            <a:r>
              <a:rPr lang="es-CO" altLang="es-CO" dirty="0"/>
              <a:t>Fuente básica de vida</a:t>
            </a:r>
          </a:p>
        </p:txBody>
      </p:sp>
      <p:pic>
        <p:nvPicPr>
          <p:cNvPr id="6" name="Picture 6" descr="Scan5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0072" y="2180027"/>
            <a:ext cx="2536825" cy="3992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38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Zonas de vida en el mar</a:t>
            </a:r>
          </a:p>
        </p:txBody>
      </p:sp>
      <p:sp>
        <p:nvSpPr>
          <p:cNvPr id="3" name="2 Marcador de contenido"/>
          <p:cNvSpPr>
            <a:spLocks noGrp="1"/>
          </p:cNvSpPr>
          <p:nvPr>
            <p:ph sz="half" idx="1"/>
          </p:nvPr>
        </p:nvSpPr>
        <p:spPr>
          <a:xfrm>
            <a:off x="677416" y="2885132"/>
            <a:ext cx="4038600" cy="2293715"/>
          </a:xfrm>
        </p:spPr>
        <p:txBody>
          <a:bodyPr>
            <a:noAutofit/>
          </a:bodyPr>
          <a:lstStyle/>
          <a:p>
            <a:r>
              <a:rPr lang="es-CO" sz="3200" dirty="0"/>
              <a:t>Litoral</a:t>
            </a:r>
          </a:p>
          <a:p>
            <a:r>
              <a:rPr lang="es-CO" sz="3200" dirty="0"/>
              <a:t>Plantónica</a:t>
            </a:r>
          </a:p>
          <a:p>
            <a:r>
              <a:rPr lang="es-CO" sz="3200" dirty="0"/>
              <a:t>Tectónica</a:t>
            </a:r>
          </a:p>
          <a:p>
            <a:r>
              <a:rPr lang="es-CO" sz="3200" dirty="0"/>
              <a:t>Bentónica</a:t>
            </a:r>
          </a:p>
          <a:p>
            <a:endParaRPr lang="es-CO" sz="3200" dirty="0"/>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283968" y="2517514"/>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CuadroTexto"/>
          <p:cNvSpPr txBox="1"/>
          <p:nvPr/>
        </p:nvSpPr>
        <p:spPr>
          <a:xfrm>
            <a:off x="1714391" y="5766355"/>
            <a:ext cx="5715219" cy="830997"/>
          </a:xfrm>
          <a:prstGeom prst="rect">
            <a:avLst/>
          </a:prstGeom>
          <a:noFill/>
        </p:spPr>
        <p:txBody>
          <a:bodyPr wrap="none" rtlCol="0">
            <a:spAutoFit/>
          </a:bodyPr>
          <a:lstStyle/>
          <a:p>
            <a:pPr algn="ctr"/>
            <a:r>
              <a:rPr lang="es-CO" sz="2400" dirty="0">
                <a:solidFill>
                  <a:srgbClr val="FFFF00"/>
                </a:solidFill>
              </a:rPr>
              <a:t>El plantón es la fuente básica de vida</a:t>
            </a:r>
          </a:p>
          <a:p>
            <a:pPr algn="ctr"/>
            <a:r>
              <a:rPr lang="es-CO" sz="2400" dirty="0">
                <a:solidFill>
                  <a:srgbClr val="FFFF00"/>
                </a:solidFill>
              </a:rPr>
              <a:t>y el mayor proveedor de oxígeno de la tierra</a:t>
            </a:r>
          </a:p>
        </p:txBody>
      </p:sp>
    </p:spTree>
    <p:extLst>
      <p:ext uri="{BB962C8B-B14F-4D97-AF65-F5344CB8AC3E}">
        <p14:creationId xmlns:p14="http://schemas.microsoft.com/office/powerpoint/2010/main" val="1617826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Buceo de </a:t>
            </a:r>
            <a:r>
              <a:rPr lang="es-CO" dirty="0">
                <a:solidFill>
                  <a:schemeClr val="bg1"/>
                </a:solidFill>
              </a:rPr>
              <a:t>NO</a:t>
            </a:r>
            <a:r>
              <a:rPr lang="es-CO" dirty="0"/>
              <a:t> contacto</a:t>
            </a:r>
          </a:p>
        </p:txBody>
      </p:sp>
      <p:pic>
        <p:nvPicPr>
          <p:cNvPr id="5" name="Picture 4" descr="Sub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425" y="2673350"/>
            <a:ext cx="2298462" cy="36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663234350"/>
              </p:ext>
            </p:extLst>
          </p:nvPr>
        </p:nvGraphicFramePr>
        <p:xfrm>
          <a:off x="7236296" y="4868863"/>
          <a:ext cx="936625" cy="936625"/>
        </p:xfrm>
        <a:graphic>
          <a:graphicData uri="http://schemas.openxmlformats.org/presentationml/2006/ole">
            <mc:AlternateContent xmlns:mc="http://schemas.openxmlformats.org/markup-compatibility/2006">
              <mc:Choice xmlns:v="urn:schemas-microsoft-com:vml" Requires="v">
                <p:oleObj spid="_x0000_s1037" name="CorelDRAW" r:id="rId4" imgW="2943225" imgH="2943225" progId="CorelDRAW.Graphic.13">
                  <p:embed/>
                </p:oleObj>
              </mc:Choice>
              <mc:Fallback>
                <p:oleObj name="CorelDRAW" r:id="rId4" imgW="2943225" imgH="2943225" progId="CorelDRAW.Graphic.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4868863"/>
                        <a:ext cx="936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9" descr="buceo no contacto"/>
          <p:cNvPicPr>
            <a:picLocks noChangeAspect="1" noChangeArrowheads="1"/>
          </p:cNvPicPr>
          <p:nvPr/>
        </p:nvPicPr>
        <p:blipFill>
          <a:blip r:embed="rId6"/>
          <a:srcRect/>
          <a:stretch>
            <a:fillRect/>
          </a:stretch>
        </p:blipFill>
        <p:spPr>
          <a:xfrm>
            <a:off x="611188" y="2673350"/>
            <a:ext cx="4799999" cy="36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24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Hablaremos de…</a:t>
            </a:r>
          </a:p>
        </p:txBody>
      </p:sp>
      <p:sp>
        <p:nvSpPr>
          <p:cNvPr id="3" name="2 Marcador de contenido"/>
          <p:cNvSpPr>
            <a:spLocks noGrp="1"/>
          </p:cNvSpPr>
          <p:nvPr>
            <p:ph sz="half" idx="1"/>
          </p:nvPr>
        </p:nvSpPr>
        <p:spPr>
          <a:xfrm>
            <a:off x="457200" y="2561096"/>
            <a:ext cx="4038600" cy="2941787"/>
          </a:xfrm>
        </p:spPr>
        <p:txBody>
          <a:bodyPr/>
          <a:lstStyle/>
          <a:p>
            <a:r>
              <a:rPr lang="es-CO" dirty="0"/>
              <a:t>Factores del ambiente que lo pueden afectar</a:t>
            </a:r>
          </a:p>
          <a:p>
            <a:r>
              <a:rPr lang="es-CO" dirty="0"/>
              <a:t>Corrientes</a:t>
            </a:r>
          </a:p>
          <a:p>
            <a:r>
              <a:rPr lang="es-CO" dirty="0"/>
              <a:t>Vida marina</a:t>
            </a:r>
          </a:p>
          <a:p>
            <a:r>
              <a:rPr lang="es-CO" dirty="0"/>
              <a:t>Peligros potenciales para el buzo</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517514"/>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282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Buceo de </a:t>
            </a:r>
            <a:r>
              <a:rPr lang="es-CO" dirty="0">
                <a:solidFill>
                  <a:schemeClr val="bg1"/>
                </a:solidFill>
              </a:rPr>
              <a:t>NO</a:t>
            </a:r>
            <a:r>
              <a:rPr lang="es-CO" dirty="0"/>
              <a:t> contacto</a:t>
            </a:r>
          </a:p>
        </p:txBody>
      </p:sp>
      <p:pic>
        <p:nvPicPr>
          <p:cNvPr id="8" name="Picture 4" descr="Sub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9503" y="2061208"/>
            <a:ext cx="5008721" cy="32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5" descr="Sub1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96" y="2061208"/>
            <a:ext cx="1828937" cy="32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10" name="Object 6"/>
          <p:cNvGraphicFramePr>
            <a:graphicFrameLocks noChangeAspect="1"/>
          </p:cNvGraphicFramePr>
          <p:nvPr>
            <p:extLst>
              <p:ext uri="{D42A27DB-BD31-4B8C-83A1-F6EECF244321}">
                <p14:modId xmlns:p14="http://schemas.microsoft.com/office/powerpoint/2010/main" val="4273424262"/>
              </p:ext>
            </p:extLst>
          </p:nvPr>
        </p:nvGraphicFramePr>
        <p:xfrm>
          <a:off x="323528" y="2565064"/>
          <a:ext cx="1439999" cy="1440000"/>
        </p:xfrm>
        <a:graphic>
          <a:graphicData uri="http://schemas.openxmlformats.org/presentationml/2006/ole">
            <mc:AlternateContent xmlns:mc="http://schemas.openxmlformats.org/markup-compatibility/2006">
              <mc:Choice xmlns:v="urn:schemas-microsoft-com:vml" Requires="v">
                <p:oleObj spid="_x0000_s2083" name="CorelDRAW" r:id="rId5" imgW="2943225" imgH="2943225" progId="CorelDraw.Gráfico.9">
                  <p:embed/>
                </p:oleObj>
              </mc:Choice>
              <mc:Fallback>
                <p:oleObj name="CorelDRAW" r:id="rId5" imgW="2943225" imgH="2943225" progId="CorelDraw.Gráfico.9">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565064"/>
                        <a:ext cx="1439999"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7" descr="Sub1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9746" y="2061208"/>
            <a:ext cx="3008711" cy="32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9"/>
          <p:cNvSpPr txBox="1">
            <a:spLocks noChangeArrowheads="1"/>
          </p:cNvSpPr>
          <p:nvPr/>
        </p:nvSpPr>
        <p:spPr>
          <a:xfrm>
            <a:off x="2030672" y="5301208"/>
            <a:ext cx="5616575" cy="1273175"/>
          </a:xfrm>
          <a:prstGeom prst="rect">
            <a:avLst/>
          </a:prstGeom>
          <a:no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s-CO" altLang="es-CO" dirty="0"/>
              <a:t>Educación para los buzos.</a:t>
            </a:r>
          </a:p>
          <a:p>
            <a:r>
              <a:rPr lang="es-CO" altLang="es-CO" dirty="0"/>
              <a:t>Peligros</a:t>
            </a:r>
          </a:p>
          <a:p>
            <a:r>
              <a:rPr lang="es-CO" altLang="es-CO" dirty="0"/>
              <a:t>Beneficios</a:t>
            </a:r>
            <a:endParaRPr lang="es-ES" altLang="es-CO" dirty="0"/>
          </a:p>
        </p:txBody>
      </p:sp>
      <p:graphicFrame>
        <p:nvGraphicFramePr>
          <p:cNvPr id="13" name="Object 10"/>
          <p:cNvGraphicFramePr>
            <a:graphicFrameLocks noChangeAspect="1"/>
          </p:cNvGraphicFramePr>
          <p:nvPr>
            <p:extLst>
              <p:ext uri="{D42A27DB-BD31-4B8C-83A1-F6EECF244321}">
                <p14:modId xmlns:p14="http://schemas.microsoft.com/office/powerpoint/2010/main" val="2577601135"/>
              </p:ext>
            </p:extLst>
          </p:nvPr>
        </p:nvGraphicFramePr>
        <p:xfrm>
          <a:off x="7020272" y="2565064"/>
          <a:ext cx="1439999" cy="1440000"/>
        </p:xfrm>
        <a:graphic>
          <a:graphicData uri="http://schemas.openxmlformats.org/presentationml/2006/ole">
            <mc:AlternateContent xmlns:mc="http://schemas.openxmlformats.org/markup-compatibility/2006">
              <mc:Choice xmlns:v="urn:schemas-microsoft-com:vml" Requires="v">
                <p:oleObj spid="_x0000_s2084" name="CorelDRAW" r:id="rId8" imgW="2943225" imgH="2943225" progId="CorelDraw.Gráfico.9">
                  <p:embed/>
                </p:oleObj>
              </mc:Choice>
              <mc:Fallback>
                <p:oleObj name="CorelDRAW" r:id="rId8" imgW="2943225" imgH="2943225" progId="CorelDraw.Gráfico.9">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2565064"/>
                        <a:ext cx="1439999"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718941983"/>
              </p:ext>
            </p:extLst>
          </p:nvPr>
        </p:nvGraphicFramePr>
        <p:xfrm>
          <a:off x="3707904" y="2565064"/>
          <a:ext cx="1440000" cy="1440000"/>
        </p:xfrm>
        <a:graphic>
          <a:graphicData uri="http://schemas.openxmlformats.org/presentationml/2006/ole">
            <mc:AlternateContent xmlns:mc="http://schemas.openxmlformats.org/markup-compatibility/2006">
              <mc:Choice xmlns:v="urn:schemas-microsoft-com:vml" Requires="v">
                <p:oleObj spid="_x0000_s2085" name="CorelDRAW" r:id="rId9" imgW="2943225" imgH="2943225" progId="CorelDRAW.Graphic.11">
                  <p:embed/>
                </p:oleObj>
              </mc:Choice>
              <mc:Fallback>
                <p:oleObj name="CorelDRAW" r:id="rId9" imgW="2943225" imgH="2943225" progId="CorelDRAW.Graphic.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2565064"/>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586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par>
                          <p:cTn id="17" fill="hold">
                            <p:stCondLst>
                              <p:cond delay="2000"/>
                            </p:stCondLst>
                            <p:childTnLst>
                              <p:par>
                                <p:cTn id="18" presetID="53" presetClass="entr" presetSubtype="0"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p:cTn id="2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2">
                                            <p:txEl>
                                              <p:pRg st="0" end="0"/>
                                            </p:txEl>
                                          </p:spTgt>
                                        </p:tgtEl>
                                      </p:cBhvr>
                                    </p:animEffect>
                                  </p:childTnLst>
                                </p:cTn>
                              </p:par>
                            </p:childTnLst>
                          </p:cTn>
                        </p:par>
                        <p:par>
                          <p:cTn id="23" fill="hold">
                            <p:stCondLst>
                              <p:cond delay="2500"/>
                            </p:stCondLst>
                            <p:childTnLst>
                              <p:par>
                                <p:cTn id="24" presetID="53" presetClass="entr" presetSubtype="0" fill="hold" grpId="0" nodeType="after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 calcmode="lin" valueType="num">
                                      <p:cBhvr>
                                        <p:cTn id="26"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2">
                                            <p:txEl>
                                              <p:pRg st="1" end="1"/>
                                            </p:txEl>
                                          </p:spTgt>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p:cTn id="32"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2">
                                            <p:txEl>
                                              <p:pRg st="2" end="2"/>
                                            </p:txEl>
                                          </p:spTgt>
                                        </p:tgtEl>
                                      </p:cBhvr>
                                    </p:animEffect>
                                  </p:childTnLst>
                                </p:cTn>
                              </p:par>
                            </p:childTnLst>
                          </p:cTn>
                        </p:par>
                        <p:par>
                          <p:cTn id="35" fill="hold">
                            <p:stCondLst>
                              <p:cond delay="3500"/>
                            </p:stCondLst>
                            <p:childTnLst>
                              <p:par>
                                <p:cTn id="36" presetID="6" presetClass="entr" presetSubtype="16"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par>
                          <p:cTn id="39" fill="hold">
                            <p:stCondLst>
                              <p:cond delay="5500"/>
                            </p:stCondLst>
                            <p:childTnLst>
                              <p:par>
                                <p:cTn id="40" presetID="9"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Buceo de </a:t>
            </a:r>
            <a:r>
              <a:rPr lang="es-CO" dirty="0">
                <a:solidFill>
                  <a:schemeClr val="bg1"/>
                </a:solidFill>
              </a:rPr>
              <a:t>NO</a:t>
            </a:r>
            <a:r>
              <a:rPr lang="es-CO" dirty="0"/>
              <a:t> contacto</a:t>
            </a:r>
          </a:p>
        </p:txBody>
      </p:sp>
      <p:pic>
        <p:nvPicPr>
          <p:cNvPr id="15" name="1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708920"/>
            <a:ext cx="4320480"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15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708920"/>
            <a:ext cx="4320480"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655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a:solidFill>
                  <a:srgbClr val="FF0000"/>
                </a:solidFill>
              </a:rPr>
              <a:t>¡</a:t>
            </a:r>
            <a:r>
              <a:rPr lang="es-CO" b="1" dirty="0"/>
              <a:t>Peligro</a:t>
            </a:r>
            <a:r>
              <a:rPr lang="es-CO" b="1" dirty="0">
                <a:solidFill>
                  <a:srgbClr val="FF0000"/>
                </a:solidFill>
              </a:rPr>
              <a:t>!</a:t>
            </a:r>
          </a:p>
        </p:txBody>
      </p:sp>
      <p:sp>
        <p:nvSpPr>
          <p:cNvPr id="3" name="2 Marcador de contenido"/>
          <p:cNvSpPr>
            <a:spLocks noGrp="1"/>
          </p:cNvSpPr>
          <p:nvPr>
            <p:ph sz="half" idx="1"/>
          </p:nvPr>
        </p:nvSpPr>
        <p:spPr>
          <a:xfrm>
            <a:off x="457200" y="2143397"/>
            <a:ext cx="4038600" cy="3589859"/>
          </a:xfrm>
        </p:spPr>
        <p:txBody>
          <a:bodyPr/>
          <a:lstStyle/>
          <a:p>
            <a:r>
              <a:rPr lang="es-CO" dirty="0"/>
              <a:t>Tiburones</a:t>
            </a:r>
          </a:p>
          <a:p>
            <a:r>
              <a:rPr lang="es-CO" dirty="0"/>
              <a:t>Morenas</a:t>
            </a:r>
          </a:p>
          <a:p>
            <a:r>
              <a:rPr lang="es-CO" dirty="0"/>
              <a:t>Rayas</a:t>
            </a:r>
          </a:p>
          <a:p>
            <a:r>
              <a:rPr lang="es-CO" dirty="0"/>
              <a:t>Barracudas</a:t>
            </a:r>
          </a:p>
          <a:p>
            <a:r>
              <a:rPr lang="es-CO" dirty="0">
                <a:solidFill>
                  <a:srgbClr val="FFFF00"/>
                </a:solidFill>
              </a:rPr>
              <a:t>NO</a:t>
            </a:r>
            <a:r>
              <a:rPr lang="es-CO" dirty="0"/>
              <a:t>, los verdaderos peligros potencias están en otra parte.</a:t>
            </a:r>
          </a:p>
        </p:txBody>
      </p:sp>
      <p:pic>
        <p:nvPicPr>
          <p:cNvPr id="8" name="7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714439"/>
            <a:ext cx="4038600" cy="24477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969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Peligros potenciales</a:t>
            </a:r>
          </a:p>
        </p:txBody>
      </p:sp>
      <p:sp>
        <p:nvSpPr>
          <p:cNvPr id="3" name="2 Marcador de contenido"/>
          <p:cNvSpPr>
            <a:spLocks noGrp="1"/>
          </p:cNvSpPr>
          <p:nvPr>
            <p:ph sz="half" idx="1"/>
          </p:nvPr>
        </p:nvSpPr>
        <p:spPr>
          <a:xfrm>
            <a:off x="457200" y="2565235"/>
            <a:ext cx="4038600" cy="3157811"/>
          </a:xfrm>
        </p:spPr>
        <p:txBody>
          <a:bodyPr/>
          <a:lstStyle/>
          <a:p>
            <a:r>
              <a:rPr lang="es-CO" b="1" dirty="0"/>
              <a:t>Agua malas</a:t>
            </a:r>
            <a:r>
              <a:rPr lang="es-CO" dirty="0"/>
              <a:t>: Por su cuerpo transparente muchas veces pasa desapercibida hasta que hace contacto con la piel del buzo causando un gran dolor.</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405363"/>
            <a:ext cx="4038600" cy="3477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4687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Peligros potenciales</a:t>
            </a:r>
          </a:p>
        </p:txBody>
      </p:sp>
      <p:sp>
        <p:nvSpPr>
          <p:cNvPr id="3" name="2 Marcador de contenido"/>
          <p:cNvSpPr>
            <a:spLocks noGrp="1"/>
          </p:cNvSpPr>
          <p:nvPr>
            <p:ph sz="half" idx="1"/>
          </p:nvPr>
        </p:nvSpPr>
        <p:spPr>
          <a:xfrm>
            <a:off x="457200" y="2565235"/>
            <a:ext cx="4038600" cy="3157811"/>
          </a:xfrm>
        </p:spPr>
        <p:txBody>
          <a:bodyPr>
            <a:normAutofit fontScale="92500" lnSpcReduction="10000"/>
          </a:bodyPr>
          <a:lstStyle/>
          <a:p>
            <a:r>
              <a:rPr lang="es-CO" b="1" dirty="0"/>
              <a:t>Coral de fuego</a:t>
            </a:r>
            <a:r>
              <a:rPr lang="es-CO" dirty="0"/>
              <a:t>: Un contacto con la piel puede causar urticaria y dolor, controle su flotabilidad para que no haga contacto accidental con este coral, ni con ninguno.</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437260"/>
            <a:ext cx="4038600" cy="3413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6400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Peligros potenciales</a:t>
            </a:r>
          </a:p>
        </p:txBody>
      </p:sp>
      <p:sp>
        <p:nvSpPr>
          <p:cNvPr id="3" name="2 Marcador de contenido"/>
          <p:cNvSpPr>
            <a:spLocks noGrp="1"/>
          </p:cNvSpPr>
          <p:nvPr>
            <p:ph sz="half" idx="1"/>
          </p:nvPr>
        </p:nvSpPr>
        <p:spPr>
          <a:xfrm>
            <a:off x="457200" y="2565235"/>
            <a:ext cx="4038600" cy="3157811"/>
          </a:xfrm>
        </p:spPr>
        <p:txBody>
          <a:bodyPr>
            <a:normAutofit fontScale="85000" lnSpcReduction="20000"/>
          </a:bodyPr>
          <a:lstStyle/>
          <a:p>
            <a:r>
              <a:rPr lang="es-CO" b="1" dirty="0"/>
              <a:t>Erizos</a:t>
            </a:r>
            <a:r>
              <a:rPr lang="es-CO" dirty="0"/>
              <a:t>: Este es uno de los mayores peligros reales de buzo, cuando hay un accidente es generalmente por el mal manejo de la flotabilidad; mientras el buzo navegue con una flotabilidad neutra no tiene por qué preocuparse por los erizos.</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629665"/>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408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Peligros potenciales</a:t>
            </a:r>
          </a:p>
        </p:txBody>
      </p:sp>
      <p:sp>
        <p:nvSpPr>
          <p:cNvPr id="3" name="2 Marcador de contenido"/>
          <p:cNvSpPr>
            <a:spLocks noGrp="1"/>
          </p:cNvSpPr>
          <p:nvPr>
            <p:ph sz="half" idx="1"/>
          </p:nvPr>
        </p:nvSpPr>
        <p:spPr>
          <a:xfrm>
            <a:off x="457200" y="2565235"/>
            <a:ext cx="4038600" cy="3157811"/>
          </a:xfrm>
        </p:spPr>
        <p:txBody>
          <a:bodyPr>
            <a:normAutofit fontScale="85000" lnSpcReduction="20000"/>
          </a:bodyPr>
          <a:lstStyle/>
          <a:p>
            <a:r>
              <a:rPr lang="es-CO" b="1" dirty="0"/>
              <a:t>Gusano de fuego</a:t>
            </a:r>
            <a:r>
              <a:rPr lang="es-CO" dirty="0"/>
              <a:t>: Este es uno de los mayores peligros reales de buzo, cuando hay un accidente es generalmente por el mal manejo de la flotabilidad; mientras el buzo navegue con una flotabilidad neutra no tiene por qué preocuparse por los erizos.</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797940"/>
            <a:ext cx="4038600" cy="269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6863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Peligros potenciales</a:t>
            </a:r>
          </a:p>
        </p:txBody>
      </p:sp>
      <p:sp>
        <p:nvSpPr>
          <p:cNvPr id="3" name="2 Marcador de contenido"/>
          <p:cNvSpPr>
            <a:spLocks noGrp="1"/>
          </p:cNvSpPr>
          <p:nvPr>
            <p:ph sz="half" idx="1"/>
          </p:nvPr>
        </p:nvSpPr>
        <p:spPr>
          <a:xfrm>
            <a:off x="457200" y="2875825"/>
            <a:ext cx="4038600" cy="2303925"/>
          </a:xfrm>
        </p:spPr>
        <p:txBody>
          <a:bodyPr>
            <a:normAutofit/>
          </a:bodyPr>
          <a:lstStyle/>
          <a:p>
            <a:r>
              <a:rPr lang="es-CO" b="1" dirty="0"/>
              <a:t>Morena: </a:t>
            </a:r>
            <a:r>
              <a:rPr lang="es-CO" dirty="0"/>
              <a:t>Por su forma de respirar, la morena puede inspirar temor, no la moleste y ésta nunca atacará.</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72567" y="2681587"/>
            <a:ext cx="3589866" cy="269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0998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5 Marcador de número de diapositiva">
            <a:extLst>
              <a:ext uri="{FF2B5EF4-FFF2-40B4-BE49-F238E27FC236}">
                <a16:creationId xmlns:a16="http://schemas.microsoft.com/office/drawing/2014/main" id="{712E1CBD-493D-4126-A65D-3C14A1F291B8}"/>
              </a:ext>
            </a:extLst>
          </p:cNvPr>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94A88269-2FFE-4381-8F45-4C34469EBA91}" type="slidenum">
              <a:rPr lang="es-ES_tradnl" altLang="es-CO" sz="1400"/>
              <a:pPr algn="l">
                <a:spcBef>
                  <a:spcPct val="0"/>
                </a:spcBef>
                <a:buFontTx/>
                <a:buNone/>
              </a:pPr>
              <a:t>28</a:t>
            </a:fld>
            <a:endParaRPr lang="es-ES_tradnl" altLang="es-CO" sz="1400"/>
          </a:p>
        </p:txBody>
      </p:sp>
      <p:sp>
        <p:nvSpPr>
          <p:cNvPr id="120834" name="Rectangle 2">
            <a:extLst>
              <a:ext uri="{FF2B5EF4-FFF2-40B4-BE49-F238E27FC236}">
                <a16:creationId xmlns:a16="http://schemas.microsoft.com/office/drawing/2014/main" id="{C11A12D9-B0A3-498E-8207-B0666718F402}"/>
              </a:ext>
            </a:extLst>
          </p:cNvPr>
          <p:cNvSpPr>
            <a:spLocks noGrp="1" noChangeArrowheads="1"/>
          </p:cNvSpPr>
          <p:nvPr>
            <p:ph type="title"/>
          </p:nvPr>
        </p:nvSpPr>
        <p:spPr>
          <a:xfrm>
            <a:off x="685800" y="1182688"/>
            <a:ext cx="7772400" cy="1143000"/>
          </a:xfrm>
        </p:spPr>
        <p:txBody>
          <a:bodyPr/>
          <a:lstStyle/>
          <a:p>
            <a:r>
              <a:rPr lang="es-CO" altLang="es-CO">
                <a:solidFill>
                  <a:srgbClr val="FFFF00"/>
                </a:solidFill>
                <a:latin typeface="Arial" panose="020B0604020202020204" pitchFamily="34" charset="0"/>
              </a:rPr>
              <a:t>Atlántico vs Pacífico</a:t>
            </a:r>
            <a:endParaRPr lang="es-ES" altLang="es-CO">
              <a:solidFill>
                <a:srgbClr val="FFFF00"/>
              </a:solidFill>
              <a:latin typeface="Arial" panose="020B0604020202020204" pitchFamily="34" charset="0"/>
            </a:endParaRPr>
          </a:p>
        </p:txBody>
      </p:sp>
      <p:pic>
        <p:nvPicPr>
          <p:cNvPr id="120839" name="Picture 7">
            <a:extLst>
              <a:ext uri="{FF2B5EF4-FFF2-40B4-BE49-F238E27FC236}">
                <a16:creationId xmlns:a16="http://schemas.microsoft.com/office/drawing/2014/main" id="{611A3761-BCD8-49B3-AE24-461CB4CD2748}"/>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tretch>
            <a:fillRect/>
          </a:stretch>
        </p:blipFill>
        <p:spPr>
          <a:xfrm>
            <a:off x="4687888" y="2743200"/>
            <a:ext cx="4146550" cy="3109913"/>
          </a:xfrm>
          <a:effectLst>
            <a:outerShdw blurRad="292100" dist="139700" dir="2700000" algn="tl" rotWithShape="0">
              <a:srgbClr val="333333">
                <a:alpha val="65000"/>
              </a:srgbClr>
            </a:outerShdw>
          </a:effectLst>
        </p:spPr>
      </p:pic>
      <p:pic>
        <p:nvPicPr>
          <p:cNvPr id="2" name="1 Imagen">
            <a:extLst>
              <a:ext uri="{FF2B5EF4-FFF2-40B4-BE49-F238E27FC236}">
                <a16:creationId xmlns:a16="http://schemas.microsoft.com/office/drawing/2014/main" id="{0C38828D-E542-421B-AEEF-3D5B8D3EB1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925" y="2743200"/>
            <a:ext cx="4184650" cy="3117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4176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additive="base">
                                        <p:cTn id="7" dur="500" fill="hold"/>
                                        <p:tgtEl>
                                          <p:spTgt spid="120834"/>
                                        </p:tgtEl>
                                        <p:attrNameLst>
                                          <p:attrName>ppt_x</p:attrName>
                                        </p:attrNameLst>
                                      </p:cBhvr>
                                      <p:tavLst>
                                        <p:tav tm="0">
                                          <p:val>
                                            <p:strVal val="0-#ppt_w/2"/>
                                          </p:val>
                                        </p:tav>
                                        <p:tav tm="100000">
                                          <p:val>
                                            <p:strVal val="#ppt_x"/>
                                          </p:val>
                                        </p:tav>
                                      </p:tavLst>
                                    </p:anim>
                                    <p:anim calcmode="lin" valueType="num">
                                      <p:cBhvr additive="base">
                                        <p:cTn id="8" dur="500" fill="hold"/>
                                        <p:tgtEl>
                                          <p:spTgt spid="1208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20839"/>
                                        </p:tgtEl>
                                        <p:attrNameLst>
                                          <p:attrName>style.visibility</p:attrName>
                                        </p:attrNameLst>
                                      </p:cBhvr>
                                      <p:to>
                                        <p:strVal val="visible"/>
                                      </p:to>
                                    </p:set>
                                    <p:animEffect transition="in" filter="checkerboard(across)">
                                      <p:cBhvr>
                                        <p:cTn id="13"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Peligros potenciales</a:t>
            </a:r>
          </a:p>
        </p:txBody>
      </p:sp>
      <p:sp>
        <p:nvSpPr>
          <p:cNvPr id="3" name="2 Marcador de contenido"/>
          <p:cNvSpPr>
            <a:spLocks noGrp="1"/>
          </p:cNvSpPr>
          <p:nvPr>
            <p:ph sz="half" idx="1"/>
          </p:nvPr>
        </p:nvSpPr>
        <p:spPr>
          <a:xfrm>
            <a:off x="457200" y="2492897"/>
            <a:ext cx="4038600" cy="3312368"/>
          </a:xfrm>
        </p:spPr>
        <p:txBody>
          <a:bodyPr>
            <a:normAutofit fontScale="85000" lnSpcReduction="10000"/>
          </a:bodyPr>
          <a:lstStyle/>
          <a:p>
            <a:r>
              <a:rPr lang="es-CO" b="1" dirty="0"/>
              <a:t>Pez león: </a:t>
            </a:r>
            <a:r>
              <a:rPr lang="es-CO" dirty="0"/>
              <a:t>Otra bella especie que puede ser peligrosa si se le molesta, no trate de tocarla y menos de cogerla. En las aletas posee un sistema de protección que inyecta un veneno a base de proteínas que originan una fuerte reacción alérgica.</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72567" y="2681587"/>
            <a:ext cx="3589866" cy="2692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126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Usted será competente para…</a:t>
            </a:r>
          </a:p>
        </p:txBody>
      </p:sp>
      <p:sp>
        <p:nvSpPr>
          <p:cNvPr id="3" name="2 Marcador de contenido"/>
          <p:cNvSpPr>
            <a:spLocks noGrp="1"/>
          </p:cNvSpPr>
          <p:nvPr>
            <p:ph sz="half" idx="1"/>
          </p:nvPr>
        </p:nvSpPr>
        <p:spPr/>
        <p:txBody>
          <a:bodyPr/>
          <a:lstStyle/>
          <a:p>
            <a:r>
              <a:rPr lang="es-CO" dirty="0"/>
              <a:t>Prevenir los accidentes a causa del medio ambiente.</a:t>
            </a:r>
          </a:p>
          <a:p>
            <a:r>
              <a:rPr lang="es-CO" dirty="0"/>
              <a:t>Conocer los peces más comunes de su área de buceo.</a:t>
            </a:r>
          </a:p>
          <a:p>
            <a:r>
              <a:rPr lang="es-CO" dirty="0"/>
              <a:t>Adoptar medidas tendientes a proteger el ambiente.</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891631"/>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5570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Peligros potenciales</a:t>
            </a:r>
          </a:p>
        </p:txBody>
      </p:sp>
      <p:sp>
        <p:nvSpPr>
          <p:cNvPr id="3" name="2 Marcador de contenido"/>
          <p:cNvSpPr>
            <a:spLocks noGrp="1"/>
          </p:cNvSpPr>
          <p:nvPr>
            <p:ph sz="half" idx="1"/>
          </p:nvPr>
        </p:nvSpPr>
        <p:spPr>
          <a:xfrm>
            <a:off x="457200" y="2961334"/>
            <a:ext cx="4038600" cy="1944215"/>
          </a:xfrm>
        </p:spPr>
        <p:txBody>
          <a:bodyPr>
            <a:normAutofit/>
          </a:bodyPr>
          <a:lstStyle/>
          <a:p>
            <a:r>
              <a:rPr lang="es-CO" b="1" dirty="0"/>
              <a:t>Pez piedra: </a:t>
            </a:r>
            <a:r>
              <a:rPr lang="es-CO" dirty="0"/>
              <a:t>Si el pez piedra no se mueve tal vez no lo vea porque se mimetiza muy bien.</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72567" y="2587242"/>
            <a:ext cx="3589865" cy="2692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4242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Peligros potenciales</a:t>
            </a:r>
          </a:p>
        </p:txBody>
      </p:sp>
      <p:sp>
        <p:nvSpPr>
          <p:cNvPr id="3" name="2 Marcador de contenido"/>
          <p:cNvSpPr>
            <a:spLocks noGrp="1"/>
          </p:cNvSpPr>
          <p:nvPr>
            <p:ph sz="half" idx="1"/>
          </p:nvPr>
        </p:nvSpPr>
        <p:spPr>
          <a:xfrm>
            <a:off x="457200" y="2774288"/>
            <a:ext cx="4038600" cy="3564010"/>
          </a:xfrm>
        </p:spPr>
        <p:txBody>
          <a:bodyPr>
            <a:normAutofit lnSpcReduction="10000"/>
          </a:bodyPr>
          <a:lstStyle/>
          <a:p>
            <a:r>
              <a:rPr lang="es-CO" b="1" dirty="0"/>
              <a:t>La raya: </a:t>
            </a:r>
            <a:r>
              <a:rPr lang="es-CO" dirty="0"/>
              <a:t>En fondos de arena es muy común encontrar rayas, éstas se esconden cubriéndose con la arena, muchas veces lo único que se alcanza a ver son sus ojos saltones y su cola.</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72567" y="3210094"/>
            <a:ext cx="3589865" cy="2692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6470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Peligros potenciales</a:t>
            </a:r>
          </a:p>
        </p:txBody>
      </p:sp>
      <p:sp>
        <p:nvSpPr>
          <p:cNvPr id="3" name="2 Marcador de contenido"/>
          <p:cNvSpPr>
            <a:spLocks noGrp="1"/>
          </p:cNvSpPr>
          <p:nvPr>
            <p:ph sz="half" idx="1"/>
          </p:nvPr>
        </p:nvSpPr>
        <p:spPr>
          <a:xfrm>
            <a:off x="457200" y="2774288"/>
            <a:ext cx="4038600" cy="3391016"/>
          </a:xfrm>
        </p:spPr>
        <p:txBody>
          <a:bodyPr>
            <a:normAutofit/>
          </a:bodyPr>
          <a:lstStyle/>
          <a:p>
            <a:r>
              <a:rPr lang="es-CO" b="1" dirty="0"/>
              <a:t>El tiburón: </a:t>
            </a:r>
            <a:r>
              <a:rPr lang="es-CO" dirty="0"/>
              <a:t>Con la película tiburón se comenzó a construir un mito alrededor del monstruo devorador de las profundidades. Nada más lejos de la realidad.</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72567" y="3123597"/>
            <a:ext cx="3589864" cy="2692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4141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Peligros potenciales</a:t>
            </a:r>
          </a:p>
        </p:txBody>
      </p:sp>
      <p:sp>
        <p:nvSpPr>
          <p:cNvPr id="3" name="2 Marcador de contenido"/>
          <p:cNvSpPr>
            <a:spLocks noGrp="1"/>
          </p:cNvSpPr>
          <p:nvPr>
            <p:ph sz="half" idx="1"/>
          </p:nvPr>
        </p:nvSpPr>
        <p:spPr>
          <a:xfrm>
            <a:off x="457200" y="2774288"/>
            <a:ext cx="4038600" cy="3030976"/>
          </a:xfrm>
        </p:spPr>
        <p:txBody>
          <a:bodyPr>
            <a:noAutofit/>
          </a:bodyPr>
          <a:lstStyle/>
          <a:p>
            <a:r>
              <a:rPr lang="es-CO" sz="3200" dirty="0"/>
              <a:t>Navegue sin tocar nada, sin molestar la vida que encuentra y disfrutará de escenas maravillosas sin exponerse.</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872567" y="3045290"/>
            <a:ext cx="3589864" cy="2488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3398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Recordemos</a:t>
            </a:r>
          </a:p>
        </p:txBody>
      </p:sp>
      <p:sp>
        <p:nvSpPr>
          <p:cNvPr id="3" name="2 Marcador de contenido"/>
          <p:cNvSpPr>
            <a:spLocks noGrp="1"/>
          </p:cNvSpPr>
          <p:nvPr>
            <p:ph sz="half" idx="1"/>
          </p:nvPr>
        </p:nvSpPr>
        <p:spPr>
          <a:xfrm>
            <a:off x="457200" y="2774288"/>
            <a:ext cx="4038600" cy="3030976"/>
          </a:xfrm>
        </p:spPr>
        <p:txBody>
          <a:bodyPr>
            <a:noAutofit/>
          </a:bodyPr>
          <a:lstStyle/>
          <a:p>
            <a:r>
              <a:rPr lang="es-CO" sz="3200" dirty="0"/>
              <a:t>¿Cómo puede prevenir accidentes a causa del ambiente?</a:t>
            </a:r>
          </a:p>
          <a:p>
            <a:r>
              <a:rPr lang="es-ES_tradnl" altLang="es-CO" sz="3200" dirty="0"/>
              <a:t>Qué es una ola, su longitud, altura y período.</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08184" y="3045290"/>
            <a:ext cx="3318629" cy="2488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8998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Recordemos</a:t>
            </a:r>
          </a:p>
        </p:txBody>
      </p:sp>
      <p:sp>
        <p:nvSpPr>
          <p:cNvPr id="3" name="2 Marcador de contenido"/>
          <p:cNvSpPr>
            <a:spLocks noGrp="1"/>
          </p:cNvSpPr>
          <p:nvPr>
            <p:ph sz="half" idx="1"/>
          </p:nvPr>
        </p:nvSpPr>
        <p:spPr>
          <a:xfrm>
            <a:off x="457200" y="1960835"/>
            <a:ext cx="4330824" cy="4708525"/>
          </a:xfrm>
        </p:spPr>
        <p:txBody>
          <a:bodyPr>
            <a:noAutofit/>
          </a:bodyPr>
          <a:lstStyle/>
          <a:p>
            <a:r>
              <a:rPr lang="es-ES_tradnl" altLang="es-CO" sz="3200" dirty="0"/>
              <a:t>Qué similitud hay entre el flujo vehicular y el movimiento de las olas.</a:t>
            </a:r>
          </a:p>
          <a:p>
            <a:r>
              <a:rPr lang="es-ES_tradnl" altLang="es-CO" sz="3200" dirty="0"/>
              <a:t>Qué es marea, cada cuanto hay un cambio de marea, que causa la marea, qué es rango de marea  </a:t>
            </a:r>
          </a:p>
          <a:p>
            <a:endParaRPr lang="es-CO" sz="3200" dirty="0"/>
          </a:p>
          <a:p>
            <a:endParaRPr lang="es-CO" sz="3200" dirty="0"/>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08184" y="3045290"/>
            <a:ext cx="3318629" cy="2488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6114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Recordemos</a:t>
            </a:r>
          </a:p>
        </p:txBody>
      </p:sp>
      <p:sp>
        <p:nvSpPr>
          <p:cNvPr id="3" name="2 Marcador de contenido"/>
          <p:cNvSpPr>
            <a:spLocks noGrp="1"/>
          </p:cNvSpPr>
          <p:nvPr>
            <p:ph sz="half" idx="1"/>
          </p:nvPr>
        </p:nvSpPr>
        <p:spPr>
          <a:xfrm>
            <a:off x="457200" y="1960836"/>
            <a:ext cx="4330824" cy="4420492"/>
          </a:xfrm>
        </p:spPr>
        <p:txBody>
          <a:bodyPr>
            <a:noAutofit/>
          </a:bodyPr>
          <a:lstStyle/>
          <a:p>
            <a:pPr>
              <a:lnSpc>
                <a:spcPct val="90000"/>
              </a:lnSpc>
            </a:pPr>
            <a:r>
              <a:rPr lang="es-CO" altLang="es-CO" sz="3200" dirty="0"/>
              <a:t>Cuáles son las cuatro zonas de vida en el mar.</a:t>
            </a:r>
          </a:p>
          <a:p>
            <a:pPr>
              <a:lnSpc>
                <a:spcPct val="90000"/>
              </a:lnSpc>
            </a:pPr>
            <a:r>
              <a:rPr lang="es-CO" altLang="es-CO" sz="3200" dirty="0"/>
              <a:t>Qué es una corriente de rasgadura.</a:t>
            </a:r>
          </a:p>
          <a:p>
            <a:pPr>
              <a:lnSpc>
                <a:spcPct val="90000"/>
              </a:lnSpc>
            </a:pPr>
            <a:r>
              <a:rPr lang="es-CO" altLang="es-CO" sz="3200" dirty="0"/>
              <a:t>Qué es el efecto Coriolis</a:t>
            </a:r>
            <a:endParaRPr lang="es-CO" altLang="es-CO" sz="3200" b="1" dirty="0">
              <a:solidFill>
                <a:srgbClr val="FFFF00"/>
              </a:solidFill>
            </a:endParaRPr>
          </a:p>
          <a:p>
            <a:pPr>
              <a:lnSpc>
                <a:spcPct val="90000"/>
              </a:lnSpc>
            </a:pPr>
            <a:r>
              <a:rPr lang="es-CO" sz="3200" b="1" dirty="0">
                <a:solidFill>
                  <a:srgbClr val="FFFF00"/>
                </a:solidFill>
              </a:rPr>
              <a:t>Ver y no …</a:t>
            </a:r>
          </a:p>
          <a:p>
            <a:endParaRPr lang="es-CO" sz="3200" dirty="0"/>
          </a:p>
          <a:p>
            <a:endParaRPr lang="es-CO" sz="3200" dirty="0"/>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08184" y="2503064"/>
            <a:ext cx="3318628" cy="2488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77657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19113" y="2852738"/>
            <a:ext cx="8229600" cy="1143000"/>
          </a:xfrm>
          <a:noFill/>
        </p:spPr>
        <p:txBody>
          <a:bodyPr>
            <a:normAutofit fontScale="90000"/>
          </a:bodyPr>
          <a:lstStyle/>
          <a:p>
            <a:pPr eaLnBrk="1" hangingPunct="1"/>
            <a:r>
              <a:rPr lang="es-CO" altLang="es-CO" sz="8000" b="1">
                <a:solidFill>
                  <a:srgbClr val="FFFF00"/>
                </a:solidFill>
              </a:rPr>
              <a:t>¡Gracias!</a:t>
            </a:r>
            <a:r>
              <a:rPr lang="es-CO" altLang="es-CO" b="1">
                <a:solidFill>
                  <a:srgbClr val="FFFF00"/>
                </a:solidFill>
              </a:rPr>
              <a:t> </a:t>
            </a:r>
            <a:br>
              <a:rPr lang="es-CO" altLang="es-CO" b="1" dirty="0">
                <a:solidFill>
                  <a:srgbClr val="FFFF00"/>
                </a:solidFill>
              </a:rPr>
            </a:br>
            <a:r>
              <a:rPr lang="es-CO" altLang="es-CO" b="1" dirty="0">
                <a:solidFill>
                  <a:schemeClr val="accent1"/>
                </a:solidFill>
              </a:rPr>
              <a:t>¿Preguntas?</a:t>
            </a:r>
            <a:endParaRPr lang="es-ES" altLang="es-CO" b="1" dirty="0">
              <a:solidFill>
                <a:schemeClr val="accent1"/>
              </a:solidFill>
            </a:endParaRPr>
          </a:p>
        </p:txBody>
      </p:sp>
    </p:spTree>
    <p:extLst>
      <p:ext uri="{BB962C8B-B14F-4D97-AF65-F5344CB8AC3E}">
        <p14:creationId xmlns:p14="http://schemas.microsoft.com/office/powerpoint/2010/main" val="2124545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Para lograr este nivel de competencia debe…</a:t>
            </a:r>
          </a:p>
        </p:txBody>
      </p:sp>
      <p:sp>
        <p:nvSpPr>
          <p:cNvPr id="3" name="2 Marcador de contenido"/>
          <p:cNvSpPr>
            <a:spLocks noGrp="1"/>
          </p:cNvSpPr>
          <p:nvPr>
            <p:ph sz="half" idx="1"/>
          </p:nvPr>
        </p:nvSpPr>
        <p:spPr>
          <a:xfrm>
            <a:off x="457200" y="2143397"/>
            <a:ext cx="8147248" cy="4525963"/>
          </a:xfrm>
        </p:spPr>
        <p:txBody>
          <a:bodyPr>
            <a:normAutofit/>
          </a:bodyPr>
          <a:lstStyle/>
          <a:p>
            <a:r>
              <a:rPr lang="es-ES_tradnl" altLang="es-CO" sz="3200" dirty="0"/>
              <a:t>Describir qué es una ola, su longitud, altura y período.</a:t>
            </a:r>
          </a:p>
          <a:p>
            <a:r>
              <a:rPr lang="es-ES_tradnl" altLang="es-CO" sz="3200" dirty="0"/>
              <a:t>Establecer la similitud entre el flujo vehicular y el movimiento de las olas.</a:t>
            </a:r>
          </a:p>
          <a:p>
            <a:r>
              <a:rPr lang="es-ES_tradnl" altLang="es-CO" sz="3200" dirty="0"/>
              <a:t>Describir qué es marea, cada cuanto hay un cambio de marea, que causa la marea, qué es rango de marea  </a:t>
            </a:r>
          </a:p>
          <a:p>
            <a:pPr marL="0" indent="0">
              <a:buNone/>
            </a:pPr>
            <a:endParaRPr lang="es-CO" sz="3200" dirty="0"/>
          </a:p>
        </p:txBody>
      </p:sp>
    </p:spTree>
    <p:extLst>
      <p:ext uri="{BB962C8B-B14F-4D97-AF65-F5344CB8AC3E}">
        <p14:creationId xmlns:p14="http://schemas.microsoft.com/office/powerpoint/2010/main" val="27193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Para lograr este nivel de competencia debe…</a:t>
            </a:r>
          </a:p>
        </p:txBody>
      </p:sp>
      <p:sp>
        <p:nvSpPr>
          <p:cNvPr id="3" name="2 Marcador de contenido"/>
          <p:cNvSpPr>
            <a:spLocks noGrp="1"/>
          </p:cNvSpPr>
          <p:nvPr>
            <p:ph sz="half" idx="1"/>
          </p:nvPr>
        </p:nvSpPr>
        <p:spPr>
          <a:xfrm>
            <a:off x="457200" y="2143397"/>
            <a:ext cx="8147248" cy="4525963"/>
          </a:xfrm>
        </p:spPr>
        <p:txBody>
          <a:bodyPr>
            <a:normAutofit/>
          </a:bodyPr>
          <a:lstStyle/>
          <a:p>
            <a:r>
              <a:rPr lang="es-CO" altLang="es-CO" sz="3200" dirty="0"/>
              <a:t>Describir qué es un termoclina</a:t>
            </a:r>
          </a:p>
          <a:p>
            <a:r>
              <a:rPr lang="es-CO" altLang="es-CO" sz="3200" dirty="0"/>
              <a:t>Describir qué es un </a:t>
            </a:r>
            <a:r>
              <a:rPr lang="es-CO" altLang="es-CO" sz="3200" dirty="0" err="1"/>
              <a:t>haloclina</a:t>
            </a:r>
            <a:endParaRPr lang="es-CO" altLang="es-CO" sz="3200" dirty="0"/>
          </a:p>
          <a:p>
            <a:r>
              <a:rPr lang="es-CO" altLang="es-CO" sz="3200" dirty="0"/>
              <a:t>Describir cuáles animales son potencialmente peligrosos.</a:t>
            </a:r>
          </a:p>
          <a:p>
            <a:r>
              <a:rPr lang="es-CO" altLang="es-CO" sz="3200" dirty="0"/>
              <a:t>Enumerar al menos tres acciones que un buzo puede adoptar para preservar el medio ambiente.</a:t>
            </a:r>
            <a:endParaRPr lang="es-CO" sz="3200" dirty="0"/>
          </a:p>
        </p:txBody>
      </p:sp>
    </p:spTree>
    <p:extLst>
      <p:ext uri="{BB962C8B-B14F-4D97-AF65-F5344CB8AC3E}">
        <p14:creationId xmlns:p14="http://schemas.microsoft.com/office/powerpoint/2010/main" val="297544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Para lograr este nivel de competencia debe…</a:t>
            </a:r>
          </a:p>
        </p:txBody>
      </p:sp>
      <p:sp>
        <p:nvSpPr>
          <p:cNvPr id="3" name="2 Marcador de contenido"/>
          <p:cNvSpPr>
            <a:spLocks noGrp="1"/>
          </p:cNvSpPr>
          <p:nvPr>
            <p:ph sz="half" idx="1"/>
          </p:nvPr>
        </p:nvSpPr>
        <p:spPr/>
        <p:txBody>
          <a:bodyPr>
            <a:normAutofit/>
          </a:bodyPr>
          <a:lstStyle/>
          <a:p>
            <a:pPr>
              <a:lnSpc>
                <a:spcPct val="90000"/>
              </a:lnSpc>
            </a:pPr>
            <a:r>
              <a:rPr lang="es-CO" altLang="es-CO" sz="3200" dirty="0"/>
              <a:t>Describir las cuatro zonas de vida en el mar.</a:t>
            </a:r>
          </a:p>
          <a:p>
            <a:pPr>
              <a:lnSpc>
                <a:spcPct val="90000"/>
              </a:lnSpc>
            </a:pPr>
            <a:r>
              <a:rPr lang="es-CO" altLang="es-CO" sz="3200" dirty="0"/>
              <a:t>Describir qué es una corriente de rasgadura.</a:t>
            </a:r>
          </a:p>
          <a:p>
            <a:pPr>
              <a:lnSpc>
                <a:spcPct val="90000"/>
              </a:lnSpc>
            </a:pPr>
            <a:r>
              <a:rPr lang="es-CO" altLang="es-CO" sz="3200" dirty="0"/>
              <a:t>Describir qué es el efecto </a:t>
            </a:r>
            <a:r>
              <a:rPr lang="es-CO" altLang="es-CO" sz="3200" dirty="0" err="1"/>
              <a:t>Coriolis</a:t>
            </a:r>
            <a:endParaRPr lang="es-CO" sz="3200" dirty="0"/>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17134030">
            <a:off x="4648200" y="2891631"/>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80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Durante esta clase</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471879"/>
            <a:ext cx="4038600" cy="2932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2 Marcador de contenido"/>
          <p:cNvSpPr>
            <a:spLocks noGrp="1"/>
          </p:cNvSpPr>
          <p:nvPr>
            <p:ph sz="half" idx="1"/>
          </p:nvPr>
        </p:nvSpPr>
        <p:spPr>
          <a:xfrm>
            <a:off x="457200" y="2143397"/>
            <a:ext cx="4038600" cy="3589859"/>
          </a:xfrm>
        </p:spPr>
        <p:txBody>
          <a:bodyPr>
            <a:normAutofit lnSpcReduction="10000"/>
          </a:bodyPr>
          <a:lstStyle/>
          <a:p>
            <a:r>
              <a:rPr lang="es-CO" dirty="0"/>
              <a:t>Preste atención</a:t>
            </a:r>
          </a:p>
          <a:p>
            <a:r>
              <a:rPr lang="es-CO" dirty="0"/>
              <a:t>Tome atenta nota</a:t>
            </a:r>
          </a:p>
          <a:p>
            <a:r>
              <a:rPr lang="es-CO" dirty="0"/>
              <a:t>Haga preguntas</a:t>
            </a:r>
          </a:p>
          <a:p>
            <a:r>
              <a:rPr lang="es-CO" dirty="0"/>
              <a:t>Después de clase revise su manual desde la página 71 y resuelva la preguntas de la página  99</a:t>
            </a:r>
          </a:p>
        </p:txBody>
      </p:sp>
    </p:spTree>
    <p:extLst>
      <p:ext uri="{BB962C8B-B14F-4D97-AF65-F5344CB8AC3E}">
        <p14:creationId xmlns:p14="http://schemas.microsoft.com/office/powerpoint/2010/main" val="267141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El cambio climático</a:t>
            </a:r>
          </a:p>
        </p:txBody>
      </p:sp>
      <p:sp>
        <p:nvSpPr>
          <p:cNvPr id="3" name="2 Marcador de contenido"/>
          <p:cNvSpPr>
            <a:spLocks noGrp="1"/>
          </p:cNvSpPr>
          <p:nvPr>
            <p:ph sz="half" idx="1"/>
          </p:nvPr>
        </p:nvSpPr>
        <p:spPr>
          <a:xfrm>
            <a:off x="457200" y="3101156"/>
            <a:ext cx="4038600" cy="1861667"/>
          </a:xfrm>
        </p:spPr>
        <p:txBody>
          <a:bodyPr/>
          <a:lstStyle/>
          <a:p>
            <a:r>
              <a:rPr lang="es-CO" dirty="0"/>
              <a:t>Junto con la contaminación son la mayor amenaza para la vida en el mar.</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517514"/>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370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¿Qué podemos hacer?</a:t>
            </a:r>
          </a:p>
        </p:txBody>
      </p:sp>
      <p:sp>
        <p:nvSpPr>
          <p:cNvPr id="3" name="2 Marcador de contenido"/>
          <p:cNvSpPr>
            <a:spLocks noGrp="1"/>
          </p:cNvSpPr>
          <p:nvPr>
            <p:ph sz="half" idx="1"/>
          </p:nvPr>
        </p:nvSpPr>
        <p:spPr/>
        <p:txBody>
          <a:bodyPr/>
          <a:lstStyle/>
          <a:p>
            <a:r>
              <a:rPr lang="es-CO" dirty="0"/>
              <a:t>Los buzos podemos colaborar con la protección del ambiente, primero conociendo el mundo subacuático y desarrollando hábitos para el cuidado de la naturaleza, como por ejemplo reciclar.</a:t>
            </a:r>
          </a:p>
        </p:txBody>
      </p:sp>
      <p:pic>
        <p:nvPicPr>
          <p:cNvPr id="5" name="4 Marcador de contenido"/>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891631"/>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692674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1077</Words>
  <Application>Microsoft Office PowerPoint</Application>
  <PresentationFormat>Presentación en pantalla (4:3)</PresentationFormat>
  <Paragraphs>117</Paragraphs>
  <Slides>37</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6" baseType="lpstr">
      <vt:lpstr>Arial</vt:lpstr>
      <vt:lpstr>Arial Black</vt:lpstr>
      <vt:lpstr>Berlin Sans FB</vt:lpstr>
      <vt:lpstr>Calibri</vt:lpstr>
      <vt:lpstr>Futura Hv BT</vt:lpstr>
      <vt:lpstr>Times New Roman</vt:lpstr>
      <vt:lpstr>Wingdings</vt:lpstr>
      <vt:lpstr>Tema de Office</vt:lpstr>
      <vt:lpstr>CorelDRAW</vt:lpstr>
      <vt:lpstr>Un buzo debe conocer de ambiente porque...</vt:lpstr>
      <vt:lpstr>Hablaremos de…</vt:lpstr>
      <vt:lpstr>Usted será competente para…</vt:lpstr>
      <vt:lpstr>Para lograr este nivel de competencia debe…</vt:lpstr>
      <vt:lpstr>Para lograr este nivel de competencia debe…</vt:lpstr>
      <vt:lpstr>Para lograr este nivel de competencia debe…</vt:lpstr>
      <vt:lpstr>Durante esta clase</vt:lpstr>
      <vt:lpstr>El cambio climático</vt:lpstr>
      <vt:lpstr>¿Qué podemos hacer?</vt:lpstr>
      <vt:lpstr>El sol un enemigo silencioso</vt:lpstr>
      <vt:lpstr>Movimientos del agua</vt:lpstr>
      <vt:lpstr>Movimientos del agua</vt:lpstr>
      <vt:lpstr>Haloclina &amp; termoclina</vt:lpstr>
      <vt:lpstr>Efecto Coriolis</vt:lpstr>
      <vt:lpstr>Profundidad y oleajes</vt:lpstr>
      <vt:lpstr>Mareas</vt:lpstr>
      <vt:lpstr>Vida marina</vt:lpstr>
      <vt:lpstr>Zonas de vida en el mar</vt:lpstr>
      <vt:lpstr>Buceo de NO contacto</vt:lpstr>
      <vt:lpstr>Buceo de NO contacto</vt:lpstr>
      <vt:lpstr>Buceo de NO contacto</vt:lpstr>
      <vt:lpstr>¡Peligro!</vt:lpstr>
      <vt:lpstr>Peligros potenciales</vt:lpstr>
      <vt:lpstr>Peligros potenciales</vt:lpstr>
      <vt:lpstr>Peligros potenciales</vt:lpstr>
      <vt:lpstr>Peligros potenciales</vt:lpstr>
      <vt:lpstr>Peligros potenciales</vt:lpstr>
      <vt:lpstr>Atlántico vs Pacífico</vt:lpstr>
      <vt:lpstr>Peligros potenciales</vt:lpstr>
      <vt:lpstr>Peligros potenciales</vt:lpstr>
      <vt:lpstr>Peligros potenciales</vt:lpstr>
      <vt:lpstr>Peligros potenciales</vt:lpstr>
      <vt:lpstr>Peligros potenciales</vt:lpstr>
      <vt:lpstr>Recordemos</vt:lpstr>
      <vt:lpstr>Recordemos</vt:lpstr>
      <vt:lpstr>Recordemos</vt:lpstr>
      <vt:lpstr>¡Gracias!  ¿Preguntas?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buzo debe conocer de ambiente porque...</dc:title>
  <dc:creator>John Parra</dc:creator>
  <cp:lastModifiedBy>Jk Nventive</cp:lastModifiedBy>
  <cp:revision>17</cp:revision>
  <dcterms:created xsi:type="dcterms:W3CDTF">2015-04-02T21:54:21Z</dcterms:created>
  <dcterms:modified xsi:type="dcterms:W3CDTF">2019-05-26T01:53:22Z</dcterms:modified>
</cp:coreProperties>
</file>